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79" r:id="rId5"/>
    <p:sldId id="264" r:id="rId6"/>
    <p:sldId id="906" r:id="rId7"/>
    <p:sldId id="907" r:id="rId8"/>
    <p:sldId id="280" r:id="rId9"/>
    <p:sldId id="261" r:id="rId10"/>
    <p:sldId id="281" r:id="rId11"/>
    <p:sldId id="272" r:id="rId12"/>
    <p:sldId id="270" r:id="rId13"/>
    <p:sldId id="269" r:id="rId14"/>
    <p:sldId id="271" r:id="rId15"/>
    <p:sldId id="268" r:id="rId16"/>
    <p:sldId id="274" r:id="rId17"/>
    <p:sldId id="273" r:id="rId18"/>
    <p:sldId id="277" r:id="rId19"/>
    <p:sldId id="905" r:id="rId20"/>
    <p:sldId id="275" r:id="rId21"/>
    <p:sldId id="276" r:id="rId22"/>
    <p:sldId id="294" r:id="rId23"/>
    <p:sldId id="282" r:id="rId24"/>
    <p:sldId id="278" r:id="rId25"/>
    <p:sldId id="257" r:id="rId26"/>
    <p:sldId id="258" r:id="rId27"/>
    <p:sldId id="259" r:id="rId28"/>
    <p:sldId id="262" r:id="rId29"/>
    <p:sldId id="263" r:id="rId30"/>
    <p:sldId id="260" r:id="rId31"/>
    <p:sldId id="26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Estilo Médio 4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Estilo Escuro 1 - Ênfas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Escuro 2 - Ênfase 3/Ênfas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sorterViewPr>
    <p:cViewPr>
      <p:scale>
        <a:sx n="100" d="100"/>
        <a:sy n="100" d="100"/>
      </p:scale>
      <p:origin x="0" y="-49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193;rea%20t&#233;cnica%20PNAE\Presta&#231;&#227;o%20de%20contas\2023\AISMERENDA_SERVIMENTOGERAL_2023%20CG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AGRICULTURA%20FAMILIAR\Org&#226;nicos\Org&#226;nicos%20por%20municipio%202011-2023.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AGRICULTURA%20FAMILIAR\Evolu&#231;&#227;o%20AF%202011%20-%202023.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AGRICULTURA%20FAMILIAR\Evolu&#231;&#227;o%20DAPs%20familiares%202011-23.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193;rea%20t&#233;cnica%20PNAE\Presta&#231;&#227;o%20de%20contas\2023\Grau%20de%20Processamento%20-%202023%20-.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193;rea%20t&#233;cnica%20PNAE\Presta&#231;&#227;o%20de%20contas\2023\Grau%20de%20Processamento%20-%202023%20-.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193;rea%20t&#233;cnica%20PNAE\Presta&#231;&#227;o%20de%20contas\2023\Grau%20de%20Processamento%20-%202023%20-.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1" Type="http://schemas.openxmlformats.org/officeDocument/2006/relationships/oleObject" Target="file:///\\cluster.nas.parana\fundepar\DNA_Coordenacoes\CTAE%20-%20Coordena&#231;&#227;o%20T&#233;cnica%20da%20Alimenta&#231;&#227;o%20Escolar\EAN\Avalia&#231;&#227;o%20Nutricional\2023\Evolu&#231;&#227;o%20Avalia&#231;&#227;o%20nutricional.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193;rea%20t&#233;cnica%20PNAE\Presta&#231;&#227;o%20de%20contas\2023\Presta&#231;&#227;o%20de%20contas%20exerc&#237;cio%202023.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AGRICULTURA%20FAMILIAR\Org&#226;nicos\Org&#226;nicos%20por%20municipio%202011-2023.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193;rea%20t&#233;cnica%20PNAE\Presta&#231;&#227;o%20de%20contas\2023\Presta&#231;&#227;o%20de%20contas%20exerc&#237;cio%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luster.nas.parana\fundepar\DNA_Coordenacoes\CTAE%20-%20Coordena&#231;&#227;o%20T&#233;cnica%20da%20Alimenta&#231;&#227;o%20Escolar\&#193;rea%20t&#233;cnica%20PNAE\Presta&#231;&#227;o%20de%20contas\2023\Presta&#231;&#227;o%20de%20contas%20exerc&#237;cio%20202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193;rea%20t&#233;cnica%20PNAE\Presta&#231;&#227;o%20de%20contas\2023\Presta&#231;&#227;o%20de%20contas%20exerc&#237;cio%202023.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AGRICULTURA%20FAMILIAR\Evolu&#231;&#227;o%20AF%202011%20-%202023.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AGRICULTURA%20FAMILIAR\Evolu&#231;&#227;o%20AF%202011%20-%202023.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AGRICULTURA%20FAMILIAR\Evolu&#231;&#227;o%20AF%202011%20-%202023.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luster.nas.parana\fundepar\DNA_Coordenacoes\CTAE%20-%20Coordena&#231;&#227;o%20T&#233;cnica%20da%20Alimenta&#231;&#227;o%20Escolar\AGRICULTURA%20FAMILIAR\Evolu&#231;&#227;o%20AF%202011%20-%202023.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Média de </a:t>
            </a:r>
            <a:r>
              <a:rPr lang="pt-BR" dirty="0" err="1"/>
              <a:t>Servimentos</a:t>
            </a:r>
            <a:r>
              <a:rPr lang="pt-BR" baseline="0" dirty="0"/>
              <a:t> Diários - PNAE 2023</a:t>
            </a:r>
            <a:endParaRPr lang="pt-B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areaChart>
        <c:grouping val="stacked"/>
        <c:varyColors val="0"/>
        <c:ser>
          <c:idx val="0"/>
          <c:order val="0"/>
          <c:tx>
            <c:strRef>
              <c:f>TOTAL!$P$3</c:f>
              <c:strCache>
                <c:ptCount val="1"/>
                <c:pt idx="0">
                  <c:v>Total</c:v>
                </c:pt>
              </c:strCache>
            </c:strRef>
          </c:tx>
          <c:spPr>
            <a:solidFill>
              <a:srgbClr val="00B0F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TOTAL!$D$4:$D$9</c:f>
              <c:strCache>
                <c:ptCount val="6"/>
                <c:pt idx="0">
                  <c:v>Jan/Fev</c:v>
                </c:pt>
                <c:pt idx="1">
                  <c:v>Mar/Abr</c:v>
                </c:pt>
                <c:pt idx="2">
                  <c:v>Mai/Jun</c:v>
                </c:pt>
                <c:pt idx="3">
                  <c:v>Jul/Ago</c:v>
                </c:pt>
                <c:pt idx="4">
                  <c:v>Set/Out</c:v>
                </c:pt>
                <c:pt idx="5">
                  <c:v>Nov/Dez</c:v>
                </c:pt>
              </c:strCache>
            </c:strRef>
          </c:cat>
          <c:val>
            <c:numRef>
              <c:f>TOTAL!$P$4:$P$9</c:f>
              <c:numCache>
                <c:formatCode>_-* #,##0_-;\-* #,##0_-;_-* \-??_-;_-@_-</c:formatCode>
                <c:ptCount val="6"/>
                <c:pt idx="0">
                  <c:v>1436626.529071412</c:v>
                </c:pt>
                <c:pt idx="1">
                  <c:v>1570092.4267024209</c:v>
                </c:pt>
                <c:pt idx="2">
                  <c:v>1876566</c:v>
                </c:pt>
                <c:pt idx="3">
                  <c:v>1911731</c:v>
                </c:pt>
                <c:pt idx="4" formatCode="#,##0_);\(#,##0\)">
                  <c:v>1773351</c:v>
                </c:pt>
                <c:pt idx="5" formatCode="#,##0_);\(#,##0\)">
                  <c:v>1590312</c:v>
                </c:pt>
              </c:numCache>
            </c:numRef>
          </c:val>
          <c:extLst>
            <c:ext xmlns:c16="http://schemas.microsoft.com/office/drawing/2014/chart" uri="{C3380CC4-5D6E-409C-BE32-E72D297353CC}">
              <c16:uniqueId val="{00000000-DF08-4605-96F0-EEFE7D87A81F}"/>
            </c:ext>
          </c:extLst>
        </c:ser>
        <c:ser>
          <c:idx val="1"/>
          <c:order val="1"/>
          <c:tx>
            <c:strRef>
              <c:f>TOTAL!$Q$3</c:f>
              <c:strCache>
                <c:ptCount val="1"/>
                <c:pt idx="0">
                  <c:v>Mais Merenda</c:v>
                </c:pt>
              </c:strCache>
            </c:strRef>
          </c:tx>
          <c:spPr>
            <a:solidFill>
              <a:srgbClr val="FFC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TOTAL!$D$4:$D$9</c:f>
              <c:strCache>
                <c:ptCount val="6"/>
                <c:pt idx="0">
                  <c:v>Jan/Fev</c:v>
                </c:pt>
                <c:pt idx="1">
                  <c:v>Mar/Abr</c:v>
                </c:pt>
                <c:pt idx="2">
                  <c:v>Mai/Jun</c:v>
                </c:pt>
                <c:pt idx="3">
                  <c:v>Jul/Ago</c:v>
                </c:pt>
                <c:pt idx="4">
                  <c:v>Set/Out</c:v>
                </c:pt>
                <c:pt idx="5">
                  <c:v>Nov/Dez</c:v>
                </c:pt>
              </c:strCache>
            </c:strRef>
          </c:cat>
          <c:val>
            <c:numRef>
              <c:f>TOTAL!$Q$4:$Q$9</c:f>
              <c:numCache>
                <c:formatCode>_-* #,##0_-;\-* #,##0_-;_-* \-??_-;_-@_-</c:formatCode>
                <c:ptCount val="6"/>
                <c:pt idx="0" formatCode="#,##0_);\(#,##0\)">
                  <c:v>430477.74907141202</c:v>
                </c:pt>
                <c:pt idx="1">
                  <c:v>464434.42670242098</c:v>
                </c:pt>
                <c:pt idx="2" formatCode="#,##0">
                  <c:v>770649</c:v>
                </c:pt>
                <c:pt idx="3" formatCode="#,##0">
                  <c:v>770649</c:v>
                </c:pt>
                <c:pt idx="4" formatCode="#,##0_);\(#,##0\)">
                  <c:v>757322</c:v>
                </c:pt>
                <c:pt idx="5" formatCode="#,##0_);\(#,##0\)">
                  <c:v>685017</c:v>
                </c:pt>
              </c:numCache>
            </c:numRef>
          </c:val>
          <c:extLst>
            <c:ext xmlns:c16="http://schemas.microsoft.com/office/drawing/2014/chart" uri="{C3380CC4-5D6E-409C-BE32-E72D297353CC}">
              <c16:uniqueId val="{00000001-DF08-4605-96F0-EEFE7D87A81F}"/>
            </c:ext>
          </c:extLst>
        </c:ser>
        <c:dLbls>
          <c:showLegendKey val="0"/>
          <c:showVal val="0"/>
          <c:showCatName val="0"/>
          <c:showSerName val="0"/>
          <c:showPercent val="0"/>
          <c:showBubbleSize val="0"/>
        </c:dLbls>
        <c:axId val="431288592"/>
        <c:axId val="242503840"/>
      </c:areaChart>
      <c:catAx>
        <c:axId val="431288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42503840"/>
        <c:crosses val="autoZero"/>
        <c:auto val="1"/>
        <c:lblAlgn val="ctr"/>
        <c:lblOffset val="100"/>
        <c:noMultiLvlLbl val="0"/>
      </c:catAx>
      <c:valAx>
        <c:axId val="24250384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12885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0"/>
  </c:chart>
  <c:spPr>
    <a:no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 municipios com maiores índices de orgânicos -</a:t>
            </a:r>
            <a:r>
              <a:rPr lang="en-US" baseline="0"/>
              <a:t> PNAE PR - 2023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'2023'!$H$1</c:f>
              <c:strCache>
                <c:ptCount val="1"/>
                <c:pt idx="0">
                  <c:v>Índice Orgânicos em relação ao total </c:v>
                </c:pt>
              </c:strCache>
            </c:strRef>
          </c:tx>
          <c:spPr>
            <a:solidFill>
              <a:srgbClr val="00B05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FA-4F64-B64E-D05A1D7C567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FA-4F64-B64E-D05A1D7C567E}"/>
                </c:ext>
              </c:extLst>
            </c:dLbl>
            <c:dLbl>
              <c:idx val="19"/>
              <c:layout>
                <c:manualLayout>
                  <c:x val="1.1142062910543711E-2"/>
                  <c:y val="3.2258055412170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FA-4F64-B64E-D05A1D7C567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'2023'!$B$2:$B$21</c:f>
              <c:strCache>
                <c:ptCount val="2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pt idx="10">
                  <c:v>PONTA GROSSA</c:v>
                </c:pt>
                <c:pt idx="11">
                  <c:v>CERRO AZUL</c:v>
                </c:pt>
                <c:pt idx="12">
                  <c:v>ANTONINA</c:v>
                </c:pt>
                <c:pt idx="13">
                  <c:v>CURITIBA</c:v>
                </c:pt>
                <c:pt idx="14">
                  <c:v>NOVA AMERICA DA COLINA</c:v>
                </c:pt>
                <c:pt idx="15">
                  <c:v>ITAPERUCU</c:v>
                </c:pt>
                <c:pt idx="16">
                  <c:v>PINHAIS</c:v>
                </c:pt>
                <c:pt idx="17">
                  <c:v>MORRETES</c:v>
                </c:pt>
                <c:pt idx="18">
                  <c:v>ARAPOTI</c:v>
                </c:pt>
                <c:pt idx="19">
                  <c:v>CASTRO</c:v>
                </c:pt>
              </c:strCache>
            </c:strRef>
          </c:cat>
          <c:val>
            <c:numRef>
              <c:f>'2023'!$H$2:$H$21</c:f>
              <c:numCache>
                <c:formatCode>0.0%</c:formatCode>
                <c:ptCount val="20"/>
                <c:pt idx="0">
                  <c:v>0.31097034292984277</c:v>
                </c:pt>
                <c:pt idx="1">
                  <c:v>0.29937991915735523</c:v>
                </c:pt>
                <c:pt idx="2">
                  <c:v>0.29004117526059658</c:v>
                </c:pt>
                <c:pt idx="3">
                  <c:v>0.28873215911395839</c:v>
                </c:pt>
                <c:pt idx="4">
                  <c:v>0.27669836482715138</c:v>
                </c:pt>
                <c:pt idx="5">
                  <c:v>0.27420372720656933</c:v>
                </c:pt>
                <c:pt idx="6">
                  <c:v>0.27243739240313103</c:v>
                </c:pt>
                <c:pt idx="7">
                  <c:v>0.26534132802559313</c:v>
                </c:pt>
                <c:pt idx="8">
                  <c:v>0.26411549619939073</c:v>
                </c:pt>
                <c:pt idx="9">
                  <c:v>0.2630928162574212</c:v>
                </c:pt>
                <c:pt idx="10">
                  <c:v>0.26217890546704181</c:v>
                </c:pt>
                <c:pt idx="11">
                  <c:v>0.25944687462528487</c:v>
                </c:pt>
                <c:pt idx="12">
                  <c:v>0.25077196348001984</c:v>
                </c:pt>
                <c:pt idx="13">
                  <c:v>0.24251816325584352</c:v>
                </c:pt>
                <c:pt idx="14">
                  <c:v>0.23966589239001432</c:v>
                </c:pt>
                <c:pt idx="15">
                  <c:v>0.23923362386936775</c:v>
                </c:pt>
                <c:pt idx="16">
                  <c:v>0.23612890328673278</c:v>
                </c:pt>
                <c:pt idx="17">
                  <c:v>0.23468551232087892</c:v>
                </c:pt>
                <c:pt idx="18">
                  <c:v>0.23273316829223095</c:v>
                </c:pt>
                <c:pt idx="19">
                  <c:v>0.23234715908661929</c:v>
                </c:pt>
              </c:numCache>
            </c:numRef>
          </c:val>
          <c:extLst>
            <c:ext xmlns:c16="http://schemas.microsoft.com/office/drawing/2014/chart" uri="{C3380CC4-5D6E-409C-BE32-E72D297353CC}">
              <c16:uniqueId val="{00000003-41FA-4F64-B64E-D05A1D7C567E}"/>
            </c:ext>
          </c:extLst>
        </c:ser>
        <c:dLbls>
          <c:showLegendKey val="0"/>
          <c:showVal val="0"/>
          <c:showCatName val="0"/>
          <c:showSerName val="0"/>
          <c:showPercent val="0"/>
          <c:showBubbleSize val="0"/>
        </c:dLbls>
        <c:gapWidth val="219"/>
        <c:axId val="994168992"/>
        <c:axId val="864852784"/>
      </c:barChart>
      <c:lineChart>
        <c:grouping val="standard"/>
        <c:varyColors val="0"/>
        <c:ser>
          <c:idx val="1"/>
          <c:order val="1"/>
          <c:tx>
            <c:strRef>
              <c:f>'2023'!$I$1</c:f>
              <c:strCache>
                <c:ptCount val="1"/>
                <c:pt idx="0">
                  <c:v>Índice orgânicos em relação á agricultura</c:v>
                </c:pt>
              </c:strCache>
            </c:strRef>
          </c:tx>
          <c:spPr>
            <a:ln w="28575" cap="rnd">
              <a:solidFill>
                <a:srgbClr val="FFC000"/>
              </a:solidFill>
              <a:round/>
            </a:ln>
            <a:effectLst/>
          </c:spPr>
          <c:marker>
            <c:symbol val="none"/>
          </c:marker>
          <c:dLbls>
            <c:dLbl>
              <c:idx val="13"/>
              <c:layout>
                <c:manualLayout>
                  <c:x val="-3.5283199216721885E-2"/>
                  <c:y val="4.3010740549560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FA-4F64-B64E-D05A1D7C567E}"/>
                </c:ext>
              </c:extLst>
            </c:dLbl>
            <c:dLbl>
              <c:idx val="19"/>
              <c:layout>
                <c:manualLayout>
                  <c:x val="-2.2284125821087557E-2"/>
                  <c:y val="-1.7921141895650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FA-4F64-B64E-D05A1D7C567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'2023'!$B$2:$B$21</c:f>
              <c:strCache>
                <c:ptCount val="2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pt idx="10">
                  <c:v>PONTA GROSSA</c:v>
                </c:pt>
                <c:pt idx="11">
                  <c:v>CERRO AZUL</c:v>
                </c:pt>
                <c:pt idx="12">
                  <c:v>ANTONINA</c:v>
                </c:pt>
                <c:pt idx="13">
                  <c:v>CURITIBA</c:v>
                </c:pt>
                <c:pt idx="14">
                  <c:v>NOVA AMERICA DA COLINA</c:v>
                </c:pt>
                <c:pt idx="15">
                  <c:v>ITAPERUCU</c:v>
                </c:pt>
                <c:pt idx="16">
                  <c:v>PINHAIS</c:v>
                </c:pt>
                <c:pt idx="17">
                  <c:v>MORRETES</c:v>
                </c:pt>
                <c:pt idx="18">
                  <c:v>ARAPOTI</c:v>
                </c:pt>
                <c:pt idx="19">
                  <c:v>CASTRO</c:v>
                </c:pt>
              </c:strCache>
            </c:strRef>
          </c:cat>
          <c:val>
            <c:numRef>
              <c:f>'2023'!$I$2:$I$21</c:f>
              <c:numCache>
                <c:formatCode>0.0%</c:formatCode>
                <c:ptCount val="20"/>
                <c:pt idx="0">
                  <c:v>0.97026397515527951</c:v>
                </c:pt>
                <c:pt idx="1">
                  <c:v>0.86749799460366073</c:v>
                </c:pt>
                <c:pt idx="2">
                  <c:v>0.94905183312262953</c:v>
                </c:pt>
                <c:pt idx="3">
                  <c:v>0.88620039504399351</c:v>
                </c:pt>
                <c:pt idx="4">
                  <c:v>0.88105972776847441</c:v>
                </c:pt>
                <c:pt idx="5">
                  <c:v>0.72193850219635014</c:v>
                </c:pt>
                <c:pt idx="6">
                  <c:v>0.8525133962745598</c:v>
                </c:pt>
                <c:pt idx="7">
                  <c:v>0.89155380706764298</c:v>
                </c:pt>
                <c:pt idx="8">
                  <c:v>0.7703118325501922</c:v>
                </c:pt>
                <c:pt idx="9">
                  <c:v>0.77802491103202842</c:v>
                </c:pt>
                <c:pt idx="10">
                  <c:v>0.85426258995999416</c:v>
                </c:pt>
                <c:pt idx="11">
                  <c:v>0.93598460551635665</c:v>
                </c:pt>
                <c:pt idx="12">
                  <c:v>0.88482506102522374</c:v>
                </c:pt>
                <c:pt idx="13">
                  <c:v>0.7630767711831935</c:v>
                </c:pt>
                <c:pt idx="14">
                  <c:v>0.53710247349823326</c:v>
                </c:pt>
                <c:pt idx="15">
                  <c:v>0.73814562897263281</c:v>
                </c:pt>
                <c:pt idx="16">
                  <c:v>0.74364479560288566</c:v>
                </c:pt>
                <c:pt idx="17">
                  <c:v>0.75199847676707765</c:v>
                </c:pt>
                <c:pt idx="18">
                  <c:v>0.73129879620014615</c:v>
                </c:pt>
                <c:pt idx="19">
                  <c:v>0.88331560660852304</c:v>
                </c:pt>
              </c:numCache>
            </c:numRef>
          </c:val>
          <c:smooth val="0"/>
          <c:extLst>
            <c:ext xmlns:c16="http://schemas.microsoft.com/office/drawing/2014/chart" uri="{C3380CC4-5D6E-409C-BE32-E72D297353CC}">
              <c16:uniqueId val="{00000006-41FA-4F64-B64E-D05A1D7C567E}"/>
            </c:ext>
          </c:extLst>
        </c:ser>
        <c:dLbls>
          <c:showLegendKey val="0"/>
          <c:showVal val="0"/>
          <c:showCatName val="0"/>
          <c:showSerName val="0"/>
          <c:showPercent val="0"/>
          <c:showBubbleSize val="0"/>
        </c:dLbls>
        <c:marker val="1"/>
        <c:smooth val="0"/>
        <c:axId val="833255520"/>
        <c:axId val="1002582384"/>
      </c:lineChart>
      <c:catAx>
        <c:axId val="99416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864852784"/>
        <c:crosses val="autoZero"/>
        <c:auto val="1"/>
        <c:lblAlgn val="ctr"/>
        <c:lblOffset val="100"/>
        <c:noMultiLvlLbl val="0"/>
      </c:catAx>
      <c:valAx>
        <c:axId val="864852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994168992"/>
        <c:crosses val="autoZero"/>
        <c:crossBetween val="between"/>
      </c:valAx>
      <c:valAx>
        <c:axId val="100258238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833255520"/>
        <c:crosses val="max"/>
        <c:crossBetween val="between"/>
      </c:valAx>
      <c:catAx>
        <c:axId val="833255520"/>
        <c:scaling>
          <c:orientation val="minMax"/>
        </c:scaling>
        <c:delete val="1"/>
        <c:axPos val="b"/>
        <c:numFmt formatCode="General" sourceLinked="1"/>
        <c:majorTickMark val="out"/>
        <c:minorTickMark val="none"/>
        <c:tickLblPos val="nextTo"/>
        <c:crossAx val="10025823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t-BR" sz="1800" dirty="0"/>
              <a:t>Nº de</a:t>
            </a:r>
            <a:r>
              <a:rPr lang="pt-BR" sz="1800" baseline="0" dirty="0"/>
              <a:t> municípios e escolas atendidos pela AF - PNAE PR</a:t>
            </a:r>
            <a:endParaRPr lang="pt-BR"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6.4793244350123527E-2"/>
          <c:y val="0.10832472338648791"/>
          <c:w val="0.91715547476483905"/>
          <c:h val="0.76112164148993144"/>
        </c:manualLayout>
      </c:layout>
      <c:lineChart>
        <c:grouping val="standard"/>
        <c:varyColors val="0"/>
        <c:ser>
          <c:idx val="0"/>
          <c:order val="0"/>
          <c:tx>
            <c:strRef>
              <c:f>resumo!$E$1</c:f>
              <c:strCache>
                <c:ptCount val="1"/>
                <c:pt idx="0">
                  <c:v>Nº Escolas</c:v>
                </c:pt>
              </c:strCache>
            </c:strRef>
          </c:tx>
          <c:spPr>
            <a:ln w="28575" cap="rnd">
              <a:solidFill>
                <a:srgbClr val="00B050"/>
              </a:solidFill>
              <a:round/>
            </a:ln>
            <a:effectLst/>
          </c:spPr>
          <c:marker>
            <c:symbol val="none"/>
          </c:marker>
          <c:dLbls>
            <c:dLbl>
              <c:idx val="12"/>
              <c:layout>
                <c:manualLayout>
                  <c:x val="-1.6410255350034098E-2"/>
                  <c:y val="-4.7370249070092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F0-4A9B-BE9B-572CE75BB08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resumo!$A$2:$A$14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resumo!$E$2:$E$14</c:f>
              <c:numCache>
                <c:formatCode>_-* #,##0_-;\-* #,##0_-;_-* "-"??_-;_-@_-</c:formatCode>
                <c:ptCount val="13"/>
                <c:pt idx="0">
                  <c:v>835</c:v>
                </c:pt>
                <c:pt idx="1">
                  <c:v>1732</c:v>
                </c:pt>
                <c:pt idx="2">
                  <c:v>2234</c:v>
                </c:pt>
                <c:pt idx="3">
                  <c:v>2476</c:v>
                </c:pt>
                <c:pt idx="4">
                  <c:v>2466</c:v>
                </c:pt>
                <c:pt idx="5">
                  <c:v>2170</c:v>
                </c:pt>
                <c:pt idx="6">
                  <c:v>2302</c:v>
                </c:pt>
                <c:pt idx="7">
                  <c:v>2296</c:v>
                </c:pt>
                <c:pt idx="8">
                  <c:v>2294</c:v>
                </c:pt>
                <c:pt idx="9">
                  <c:v>2270</c:v>
                </c:pt>
                <c:pt idx="10">
                  <c:v>2226</c:v>
                </c:pt>
                <c:pt idx="11">
                  <c:v>2211</c:v>
                </c:pt>
                <c:pt idx="12">
                  <c:v>2206</c:v>
                </c:pt>
              </c:numCache>
            </c:numRef>
          </c:val>
          <c:smooth val="0"/>
          <c:extLst>
            <c:ext xmlns:c16="http://schemas.microsoft.com/office/drawing/2014/chart" uri="{C3380CC4-5D6E-409C-BE32-E72D297353CC}">
              <c16:uniqueId val="{00000000-83F0-4A9B-BE9B-572CE75BB08E}"/>
            </c:ext>
          </c:extLst>
        </c:ser>
        <c:ser>
          <c:idx val="1"/>
          <c:order val="1"/>
          <c:tx>
            <c:strRef>
              <c:f>resumo!$F$1</c:f>
              <c:strCache>
                <c:ptCount val="1"/>
                <c:pt idx="0">
                  <c:v>Nº Municípios</c:v>
                </c:pt>
              </c:strCache>
            </c:strRef>
          </c:tx>
          <c:spPr>
            <a:ln w="28575" cap="rnd">
              <a:solidFill>
                <a:srgbClr val="FFC000"/>
              </a:solidFill>
              <a:round/>
            </a:ln>
            <a:effectLst/>
          </c:spPr>
          <c:marker>
            <c:symbol val="none"/>
          </c:marker>
          <c:dLbls>
            <c:dLbl>
              <c:idx val="5"/>
              <c:layout>
                <c:manualLayout>
                  <c:x val="-2.1737272484641045E-2"/>
                  <c:y val="-5.015673430951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F0-4A9B-BE9B-572CE75BB08E}"/>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resumo!$A$2:$A$14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resumo!$F$2:$F$14</c:f>
              <c:numCache>
                <c:formatCode>General</c:formatCode>
                <c:ptCount val="13"/>
                <c:pt idx="0">
                  <c:v>182</c:v>
                </c:pt>
                <c:pt idx="1">
                  <c:v>327</c:v>
                </c:pt>
                <c:pt idx="2">
                  <c:v>363</c:v>
                </c:pt>
                <c:pt idx="3">
                  <c:v>389</c:v>
                </c:pt>
                <c:pt idx="4">
                  <c:v>385</c:v>
                </c:pt>
                <c:pt idx="5">
                  <c:v>399</c:v>
                </c:pt>
                <c:pt idx="6">
                  <c:v>393</c:v>
                </c:pt>
                <c:pt idx="7">
                  <c:v>399</c:v>
                </c:pt>
                <c:pt idx="8">
                  <c:v>399</c:v>
                </c:pt>
                <c:pt idx="9">
                  <c:v>399</c:v>
                </c:pt>
                <c:pt idx="10">
                  <c:v>399</c:v>
                </c:pt>
                <c:pt idx="11">
                  <c:v>399</c:v>
                </c:pt>
                <c:pt idx="12">
                  <c:v>399</c:v>
                </c:pt>
              </c:numCache>
            </c:numRef>
          </c:val>
          <c:smooth val="0"/>
          <c:extLst>
            <c:ext xmlns:c16="http://schemas.microsoft.com/office/drawing/2014/chart" uri="{C3380CC4-5D6E-409C-BE32-E72D297353CC}">
              <c16:uniqueId val="{00000001-83F0-4A9B-BE9B-572CE75BB08E}"/>
            </c:ext>
          </c:extLst>
        </c:ser>
        <c:dLbls>
          <c:showLegendKey val="0"/>
          <c:showVal val="0"/>
          <c:showCatName val="0"/>
          <c:showSerName val="0"/>
          <c:showPercent val="0"/>
          <c:showBubbleSize val="0"/>
        </c:dLbls>
        <c:smooth val="0"/>
        <c:axId val="397022352"/>
        <c:axId val="242503008"/>
      </c:lineChart>
      <c:catAx>
        <c:axId val="39702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42503008"/>
        <c:crosses val="autoZero"/>
        <c:auto val="1"/>
        <c:lblAlgn val="ctr"/>
        <c:lblOffset val="100"/>
        <c:noMultiLvlLbl val="0"/>
      </c:catAx>
      <c:valAx>
        <c:axId val="24250300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9702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Nº DE DAPs - CHAMADAS</a:t>
            </a:r>
            <a:r>
              <a:rPr lang="en-US" sz="1600" baseline="0"/>
              <a:t> PÚBLICAS PNAE PR</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scatterChart>
        <c:scatterStyle val="lineMarker"/>
        <c:varyColors val="0"/>
        <c:ser>
          <c:idx val="0"/>
          <c:order val="0"/>
          <c:tx>
            <c:strRef>
              <c:f>consolidado!$B$3</c:f>
              <c:strCache>
                <c:ptCount val="1"/>
                <c:pt idx="0">
                  <c:v>Nº DE DAP</c:v>
                </c:pt>
              </c:strCache>
            </c:strRef>
          </c:tx>
          <c:spPr>
            <a:ln w="38100" cap="rnd">
              <a:solidFill>
                <a:srgbClr val="92D050"/>
              </a:solidFill>
              <a:round/>
            </a:ln>
            <a:effectLst/>
          </c:spPr>
          <c:marker>
            <c:symbol val="circle"/>
            <c:size val="5"/>
            <c:spPr>
              <a:solidFill>
                <a:schemeClr val="accent1"/>
              </a:solidFill>
              <a:ln w="38100">
                <a:solidFill>
                  <a:srgbClr val="92D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consolidado!$A$4:$A$14</c:f>
              <c:numCache>
                <c:formatCode>General</c:formatCode>
                <c:ptCount val="11"/>
                <c:pt idx="0">
                  <c:v>2011</c:v>
                </c:pt>
                <c:pt idx="1">
                  <c:v>2012</c:v>
                </c:pt>
                <c:pt idx="2">
                  <c:v>2013</c:v>
                </c:pt>
                <c:pt idx="3">
                  <c:v>2016</c:v>
                </c:pt>
                <c:pt idx="4">
                  <c:v>2017</c:v>
                </c:pt>
                <c:pt idx="5">
                  <c:v>2018</c:v>
                </c:pt>
                <c:pt idx="6">
                  <c:v>2019</c:v>
                </c:pt>
                <c:pt idx="7">
                  <c:v>2020</c:v>
                </c:pt>
                <c:pt idx="8">
                  <c:v>2021</c:v>
                </c:pt>
                <c:pt idx="9">
                  <c:v>2022</c:v>
                </c:pt>
                <c:pt idx="10">
                  <c:v>2023</c:v>
                </c:pt>
              </c:numCache>
            </c:numRef>
          </c:xVal>
          <c:yVal>
            <c:numRef>
              <c:f>consolidado!$B$4:$B$14</c:f>
              <c:numCache>
                <c:formatCode>_-* #,##0_-;\-* #,##0_-;_-* "-"??_-;_-@_-</c:formatCode>
                <c:ptCount val="11"/>
                <c:pt idx="0">
                  <c:v>3974</c:v>
                </c:pt>
                <c:pt idx="1">
                  <c:v>24238</c:v>
                </c:pt>
                <c:pt idx="2">
                  <c:v>21814</c:v>
                </c:pt>
                <c:pt idx="3">
                  <c:v>18576</c:v>
                </c:pt>
                <c:pt idx="4">
                  <c:v>16223</c:v>
                </c:pt>
                <c:pt idx="5">
                  <c:v>18136</c:v>
                </c:pt>
                <c:pt idx="6">
                  <c:v>19081</c:v>
                </c:pt>
                <c:pt idx="7">
                  <c:v>16730</c:v>
                </c:pt>
                <c:pt idx="8">
                  <c:v>19874</c:v>
                </c:pt>
                <c:pt idx="9">
                  <c:v>16891</c:v>
                </c:pt>
                <c:pt idx="10">
                  <c:v>17660</c:v>
                </c:pt>
              </c:numCache>
            </c:numRef>
          </c:yVal>
          <c:smooth val="0"/>
          <c:extLst>
            <c:ext xmlns:c16="http://schemas.microsoft.com/office/drawing/2014/chart" uri="{C3380CC4-5D6E-409C-BE32-E72D297353CC}">
              <c16:uniqueId val="{00000000-C41B-4C07-BBA3-B3721CF8068E}"/>
            </c:ext>
          </c:extLst>
        </c:ser>
        <c:dLbls>
          <c:showLegendKey val="0"/>
          <c:showVal val="0"/>
          <c:showCatName val="0"/>
          <c:showSerName val="0"/>
          <c:showPercent val="0"/>
          <c:showBubbleSize val="0"/>
        </c:dLbls>
        <c:axId val="1691203696"/>
        <c:axId val="1614201712"/>
      </c:scatterChart>
      <c:valAx>
        <c:axId val="1691203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614201712"/>
        <c:crosses val="autoZero"/>
        <c:crossBetween val="midCat"/>
      </c:valAx>
      <c:valAx>
        <c:axId val="161420171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6912036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GRAU DE PROCESSAMENTO</a:t>
            </a:r>
            <a:r>
              <a:rPr lang="pt-BR" baseline="0"/>
              <a:t> DE ALIMENTOS PNAE 2023</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'INDICE AF'!$B$49</c:f>
              <c:strCache>
                <c:ptCount val="1"/>
                <c:pt idx="0">
                  <c:v>in natura e minimamente processado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AF'!$C$48:$E$48</c:f>
              <c:strCache>
                <c:ptCount val="3"/>
                <c:pt idx="0">
                  <c:v>GERAL</c:v>
                </c:pt>
                <c:pt idx="1">
                  <c:v>AGRICULTURA FAMILIAR</c:v>
                </c:pt>
                <c:pt idx="2">
                  <c:v>META</c:v>
                </c:pt>
              </c:strCache>
            </c:strRef>
          </c:cat>
          <c:val>
            <c:numRef>
              <c:f>'INDICE AF'!$C$49:$E$49</c:f>
              <c:numCache>
                <c:formatCode>0%</c:formatCode>
                <c:ptCount val="3"/>
                <c:pt idx="0">
                  <c:v>0.69651515930441499</c:v>
                </c:pt>
                <c:pt idx="1">
                  <c:v>0.93662935325046359</c:v>
                </c:pt>
                <c:pt idx="2">
                  <c:v>0.75</c:v>
                </c:pt>
              </c:numCache>
            </c:numRef>
          </c:val>
          <c:extLst>
            <c:ext xmlns:c16="http://schemas.microsoft.com/office/drawing/2014/chart" uri="{C3380CC4-5D6E-409C-BE32-E72D297353CC}">
              <c16:uniqueId val="{00000000-52A4-4543-A5E0-14DF579D1034}"/>
            </c:ext>
          </c:extLst>
        </c:ser>
        <c:ser>
          <c:idx val="1"/>
          <c:order val="1"/>
          <c:tx>
            <c:strRef>
              <c:f>'INDICE AF'!$B$50</c:f>
              <c:strCache>
                <c:ptCount val="1"/>
                <c:pt idx="0">
                  <c:v>processado e ultraprocessado</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AF'!$C$48:$E$48</c:f>
              <c:strCache>
                <c:ptCount val="3"/>
                <c:pt idx="0">
                  <c:v>GERAL</c:v>
                </c:pt>
                <c:pt idx="1">
                  <c:v>AGRICULTURA FAMILIAR</c:v>
                </c:pt>
                <c:pt idx="2">
                  <c:v>META</c:v>
                </c:pt>
              </c:strCache>
            </c:strRef>
          </c:cat>
          <c:val>
            <c:numRef>
              <c:f>'INDICE AF'!$C$50:$E$50</c:f>
              <c:numCache>
                <c:formatCode>0%</c:formatCode>
                <c:ptCount val="3"/>
                <c:pt idx="0">
                  <c:v>0.22917354779424537</c:v>
                </c:pt>
                <c:pt idx="1">
                  <c:v>6.3370646749536436E-2</c:v>
                </c:pt>
                <c:pt idx="2">
                  <c:v>0.2</c:v>
                </c:pt>
              </c:numCache>
            </c:numRef>
          </c:val>
          <c:extLst>
            <c:ext xmlns:c16="http://schemas.microsoft.com/office/drawing/2014/chart" uri="{C3380CC4-5D6E-409C-BE32-E72D297353CC}">
              <c16:uniqueId val="{00000001-52A4-4543-A5E0-14DF579D1034}"/>
            </c:ext>
          </c:extLst>
        </c:ser>
        <c:ser>
          <c:idx val="2"/>
          <c:order val="2"/>
          <c:tx>
            <c:strRef>
              <c:f>'INDICE AF'!$B$51</c:f>
              <c:strCache>
                <c:ptCount val="1"/>
                <c:pt idx="0">
                  <c:v>ingrediente culinário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AF'!$C$48:$E$48</c:f>
              <c:strCache>
                <c:ptCount val="3"/>
                <c:pt idx="0">
                  <c:v>GERAL</c:v>
                </c:pt>
                <c:pt idx="1">
                  <c:v>AGRICULTURA FAMILIAR</c:v>
                </c:pt>
                <c:pt idx="2">
                  <c:v>META</c:v>
                </c:pt>
              </c:strCache>
            </c:strRef>
          </c:cat>
          <c:val>
            <c:numRef>
              <c:f>'INDICE AF'!$C$51:$E$51</c:f>
              <c:numCache>
                <c:formatCode>0%</c:formatCode>
                <c:ptCount val="3"/>
                <c:pt idx="0">
                  <c:v>7.4311292901339629E-2</c:v>
                </c:pt>
                <c:pt idx="1">
                  <c:v>0</c:v>
                </c:pt>
                <c:pt idx="2">
                  <c:v>0.05</c:v>
                </c:pt>
              </c:numCache>
            </c:numRef>
          </c:val>
          <c:extLst>
            <c:ext xmlns:c16="http://schemas.microsoft.com/office/drawing/2014/chart" uri="{C3380CC4-5D6E-409C-BE32-E72D297353CC}">
              <c16:uniqueId val="{00000002-52A4-4543-A5E0-14DF579D1034}"/>
            </c:ext>
          </c:extLst>
        </c:ser>
        <c:dLbls>
          <c:showLegendKey val="0"/>
          <c:showVal val="0"/>
          <c:showCatName val="0"/>
          <c:showSerName val="0"/>
          <c:showPercent val="0"/>
          <c:showBubbleSize val="0"/>
        </c:dLbls>
        <c:gapWidth val="219"/>
        <c:overlap val="-27"/>
        <c:axId val="1341516256"/>
        <c:axId val="1330830512"/>
      </c:barChart>
      <c:catAx>
        <c:axId val="134151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330830512"/>
        <c:crosses val="autoZero"/>
        <c:auto val="1"/>
        <c:lblAlgn val="ctr"/>
        <c:lblOffset val="100"/>
        <c:noMultiLvlLbl val="0"/>
      </c:catAx>
      <c:valAx>
        <c:axId val="1330830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34151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GRAU</a:t>
            </a:r>
            <a:r>
              <a:rPr lang="pt-BR" baseline="0"/>
              <a:t> DE PROCESSAMENTO ALIMENTOS PNAE 2023  </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bar"/>
        <c:grouping val="clustered"/>
        <c:varyColors val="0"/>
        <c:ser>
          <c:idx val="0"/>
          <c:order val="0"/>
          <c:tx>
            <c:strRef>
              <c:f>'INDICE GERAL'!$C$38</c:f>
              <c:strCache>
                <c:ptCount val="1"/>
                <c:pt idx="0">
                  <c:v>Quantidade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GERAL'!$B$39:$B$43</c:f>
              <c:strCache>
                <c:ptCount val="5"/>
                <c:pt idx="0">
                  <c:v>IN NATURA </c:v>
                </c:pt>
                <c:pt idx="1">
                  <c:v>MINIMAMENTE PROCESSADO</c:v>
                </c:pt>
                <c:pt idx="2">
                  <c:v>PROCESSADO</c:v>
                </c:pt>
                <c:pt idx="3">
                  <c:v>ULTRAPROCESSADO</c:v>
                </c:pt>
                <c:pt idx="4">
                  <c:v>INGREDIENTE CULINÁRIO </c:v>
                </c:pt>
              </c:strCache>
            </c:strRef>
          </c:cat>
          <c:val>
            <c:numRef>
              <c:f>'INDICE GERAL'!$C$39:$C$43</c:f>
              <c:numCache>
                <c:formatCode>0%</c:formatCode>
                <c:ptCount val="5"/>
                <c:pt idx="0">
                  <c:v>0.30887877080528131</c:v>
                </c:pt>
                <c:pt idx="1">
                  <c:v>0.38763638849913368</c:v>
                </c:pt>
                <c:pt idx="2">
                  <c:v>4.8663554707855952E-2</c:v>
                </c:pt>
                <c:pt idx="3">
                  <c:v>0.1805099930863894</c:v>
                </c:pt>
                <c:pt idx="4">
                  <c:v>7.4311292901339629E-2</c:v>
                </c:pt>
              </c:numCache>
            </c:numRef>
          </c:val>
          <c:extLst>
            <c:ext xmlns:c16="http://schemas.microsoft.com/office/drawing/2014/chart" uri="{C3380CC4-5D6E-409C-BE32-E72D297353CC}">
              <c16:uniqueId val="{00000000-323D-472F-A79C-E45A513B5814}"/>
            </c:ext>
          </c:extLst>
        </c:ser>
        <c:ser>
          <c:idx val="1"/>
          <c:order val="1"/>
          <c:tx>
            <c:strRef>
              <c:f>'INDICE GERAL'!$D$38</c:f>
              <c:strCache>
                <c:ptCount val="1"/>
                <c:pt idx="0">
                  <c:v>Nº itens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GERAL'!$B$39:$B$43</c:f>
              <c:strCache>
                <c:ptCount val="5"/>
                <c:pt idx="0">
                  <c:v>IN NATURA </c:v>
                </c:pt>
                <c:pt idx="1">
                  <c:v>MINIMAMENTE PROCESSADO</c:v>
                </c:pt>
                <c:pt idx="2">
                  <c:v>PROCESSADO</c:v>
                </c:pt>
                <c:pt idx="3">
                  <c:v>ULTRAPROCESSADO</c:v>
                </c:pt>
                <c:pt idx="4">
                  <c:v>INGREDIENTE CULINÁRIO </c:v>
                </c:pt>
              </c:strCache>
            </c:strRef>
          </c:cat>
          <c:val>
            <c:numRef>
              <c:f>'INDICE GERAL'!$D$39:$D$43</c:f>
              <c:numCache>
                <c:formatCode>0%</c:formatCode>
                <c:ptCount val="5"/>
                <c:pt idx="0">
                  <c:v>0.35071090047393366</c:v>
                </c:pt>
                <c:pt idx="1">
                  <c:v>0.33649289099526064</c:v>
                </c:pt>
                <c:pt idx="2">
                  <c:v>4.2654028436018961E-2</c:v>
                </c:pt>
                <c:pt idx="3">
                  <c:v>0.2132701421800948</c:v>
                </c:pt>
                <c:pt idx="4">
                  <c:v>5.6872037914691941E-2</c:v>
                </c:pt>
              </c:numCache>
            </c:numRef>
          </c:val>
          <c:extLst>
            <c:ext xmlns:c16="http://schemas.microsoft.com/office/drawing/2014/chart" uri="{C3380CC4-5D6E-409C-BE32-E72D297353CC}">
              <c16:uniqueId val="{00000001-323D-472F-A79C-E45A513B5814}"/>
            </c:ext>
          </c:extLst>
        </c:ser>
        <c:ser>
          <c:idx val="2"/>
          <c:order val="2"/>
          <c:tx>
            <c:strRef>
              <c:f>'INDICE GERAL'!$E$38</c:f>
              <c:strCache>
                <c:ptCount val="1"/>
                <c:pt idx="0">
                  <c:v>Valor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GERAL'!$B$39:$B$43</c:f>
              <c:strCache>
                <c:ptCount val="5"/>
                <c:pt idx="0">
                  <c:v>IN NATURA </c:v>
                </c:pt>
                <c:pt idx="1">
                  <c:v>MINIMAMENTE PROCESSADO</c:v>
                </c:pt>
                <c:pt idx="2">
                  <c:v>PROCESSADO</c:v>
                </c:pt>
                <c:pt idx="3">
                  <c:v>ULTRAPROCESSADO</c:v>
                </c:pt>
                <c:pt idx="4">
                  <c:v>INGREDIENTE CULINÁRIO </c:v>
                </c:pt>
              </c:strCache>
            </c:strRef>
          </c:cat>
          <c:val>
            <c:numRef>
              <c:f>'INDICE GERAL'!$E$39:$E$43</c:f>
              <c:numCache>
                <c:formatCode>0%</c:formatCode>
                <c:ptCount val="5"/>
                <c:pt idx="0">
                  <c:v>0.19430959586688476</c:v>
                </c:pt>
                <c:pt idx="1">
                  <c:v>0.50046333803292464</c:v>
                </c:pt>
                <c:pt idx="2">
                  <c:v>4.9805011788107555E-2</c:v>
                </c:pt>
                <c:pt idx="3">
                  <c:v>0.19088449206135497</c:v>
                </c:pt>
                <c:pt idx="4">
                  <c:v>6.453756225072789E-2</c:v>
                </c:pt>
              </c:numCache>
            </c:numRef>
          </c:val>
          <c:extLst>
            <c:ext xmlns:c16="http://schemas.microsoft.com/office/drawing/2014/chart" uri="{C3380CC4-5D6E-409C-BE32-E72D297353CC}">
              <c16:uniqueId val="{00000002-323D-472F-A79C-E45A513B5814}"/>
            </c:ext>
          </c:extLst>
        </c:ser>
        <c:dLbls>
          <c:showLegendKey val="0"/>
          <c:showVal val="0"/>
          <c:showCatName val="0"/>
          <c:showSerName val="0"/>
          <c:showPercent val="0"/>
          <c:showBubbleSize val="0"/>
        </c:dLbls>
        <c:gapWidth val="182"/>
        <c:axId val="1105404240"/>
        <c:axId val="1146261824"/>
      </c:barChart>
      <c:catAx>
        <c:axId val="1105404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46261824"/>
        <c:crosses val="autoZero"/>
        <c:auto val="1"/>
        <c:lblAlgn val="ctr"/>
        <c:lblOffset val="100"/>
        <c:noMultiLvlLbl val="0"/>
      </c:catAx>
      <c:valAx>
        <c:axId val="1146261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0540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GRAU PROCESSAMENTO ALIMENTOS</a:t>
            </a:r>
            <a:r>
              <a:rPr lang="pt-BR" baseline="0"/>
              <a:t> AF - PNAE 2023</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bar"/>
        <c:grouping val="clustered"/>
        <c:varyColors val="0"/>
        <c:ser>
          <c:idx val="0"/>
          <c:order val="0"/>
          <c:tx>
            <c:strRef>
              <c:f>'INDICE AF'!$C$39</c:f>
              <c:strCache>
                <c:ptCount val="1"/>
                <c:pt idx="0">
                  <c:v>Quantidade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AF'!$B$40:$B$44</c:f>
              <c:strCache>
                <c:ptCount val="5"/>
                <c:pt idx="0">
                  <c:v>IN NATURA </c:v>
                </c:pt>
                <c:pt idx="1">
                  <c:v>MINIMAMENTE PROCESSADO</c:v>
                </c:pt>
                <c:pt idx="2">
                  <c:v>PROCESSADO</c:v>
                </c:pt>
                <c:pt idx="3">
                  <c:v>ULTRAPROCESSADO</c:v>
                </c:pt>
                <c:pt idx="4">
                  <c:v>INGREDIENTE CULINÁRIO </c:v>
                </c:pt>
              </c:strCache>
            </c:strRef>
          </c:cat>
          <c:val>
            <c:numRef>
              <c:f>'INDICE AF'!$C$40:$C$44</c:f>
              <c:numCache>
                <c:formatCode>0%</c:formatCode>
                <c:ptCount val="5"/>
                <c:pt idx="0">
                  <c:v>0.56355679481909271</c:v>
                </c:pt>
                <c:pt idx="1">
                  <c:v>0.37307255843137088</c:v>
                </c:pt>
                <c:pt idx="2">
                  <c:v>3.4253518158396494E-2</c:v>
                </c:pt>
                <c:pt idx="3">
                  <c:v>2.9117128591139942E-2</c:v>
                </c:pt>
                <c:pt idx="4">
                  <c:v>0</c:v>
                </c:pt>
              </c:numCache>
            </c:numRef>
          </c:val>
          <c:extLst>
            <c:ext xmlns:c16="http://schemas.microsoft.com/office/drawing/2014/chart" uri="{C3380CC4-5D6E-409C-BE32-E72D297353CC}">
              <c16:uniqueId val="{00000000-5EAC-49CF-A778-F8DAD515B76E}"/>
            </c:ext>
          </c:extLst>
        </c:ser>
        <c:ser>
          <c:idx val="1"/>
          <c:order val="1"/>
          <c:tx>
            <c:strRef>
              <c:f>'INDICE AF'!$D$39</c:f>
              <c:strCache>
                <c:ptCount val="1"/>
                <c:pt idx="0">
                  <c:v>Nº itens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AF'!$B$40:$B$44</c:f>
              <c:strCache>
                <c:ptCount val="5"/>
                <c:pt idx="0">
                  <c:v>IN NATURA </c:v>
                </c:pt>
                <c:pt idx="1">
                  <c:v>MINIMAMENTE PROCESSADO</c:v>
                </c:pt>
                <c:pt idx="2">
                  <c:v>PROCESSADO</c:v>
                </c:pt>
                <c:pt idx="3">
                  <c:v>ULTRAPROCESSADO</c:v>
                </c:pt>
                <c:pt idx="4">
                  <c:v>INGREDIENTE CULINÁRIO </c:v>
                </c:pt>
              </c:strCache>
            </c:strRef>
          </c:cat>
          <c:val>
            <c:numRef>
              <c:f>'INDICE AF'!$D$40:$D$44</c:f>
              <c:numCache>
                <c:formatCode>0%</c:formatCode>
                <c:ptCount val="5"/>
                <c:pt idx="0">
                  <c:v>0.70652173913043481</c:v>
                </c:pt>
                <c:pt idx="1">
                  <c:v>0.25</c:v>
                </c:pt>
                <c:pt idx="2">
                  <c:v>2.1739130434782608E-2</c:v>
                </c:pt>
                <c:pt idx="3">
                  <c:v>2.1739130434782608E-2</c:v>
                </c:pt>
                <c:pt idx="4">
                  <c:v>0</c:v>
                </c:pt>
              </c:numCache>
            </c:numRef>
          </c:val>
          <c:extLst>
            <c:ext xmlns:c16="http://schemas.microsoft.com/office/drawing/2014/chart" uri="{C3380CC4-5D6E-409C-BE32-E72D297353CC}">
              <c16:uniqueId val="{00000001-5EAC-49CF-A778-F8DAD515B76E}"/>
            </c:ext>
          </c:extLst>
        </c:ser>
        <c:ser>
          <c:idx val="2"/>
          <c:order val="2"/>
          <c:tx>
            <c:strRef>
              <c:f>'INDICE AF'!$E$39</c:f>
              <c:strCache>
                <c:ptCount val="1"/>
                <c:pt idx="0">
                  <c:v>Valor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AF'!$B$40:$B$44</c:f>
              <c:strCache>
                <c:ptCount val="5"/>
                <c:pt idx="0">
                  <c:v>IN NATURA </c:v>
                </c:pt>
                <c:pt idx="1">
                  <c:v>MINIMAMENTE PROCESSADO</c:v>
                </c:pt>
                <c:pt idx="2">
                  <c:v>PROCESSADO</c:v>
                </c:pt>
                <c:pt idx="3">
                  <c:v>ULTRAPROCESSADO</c:v>
                </c:pt>
                <c:pt idx="4">
                  <c:v>INGREDIENTE CULINÁRIO </c:v>
                </c:pt>
              </c:strCache>
            </c:strRef>
          </c:cat>
          <c:val>
            <c:numRef>
              <c:f>'INDICE AF'!$E$40:$E$44</c:f>
              <c:numCache>
                <c:formatCode>0%</c:formatCode>
                <c:ptCount val="5"/>
                <c:pt idx="0">
                  <c:v>0.55025591435468157</c:v>
                </c:pt>
                <c:pt idx="1">
                  <c:v>0.33079410480745436</c:v>
                </c:pt>
                <c:pt idx="2">
                  <c:v>8.0973482547736439E-2</c:v>
                </c:pt>
                <c:pt idx="3">
                  <c:v>3.7976498290127558E-2</c:v>
                </c:pt>
                <c:pt idx="4">
                  <c:v>0</c:v>
                </c:pt>
              </c:numCache>
            </c:numRef>
          </c:val>
          <c:extLst>
            <c:ext xmlns:c16="http://schemas.microsoft.com/office/drawing/2014/chart" uri="{C3380CC4-5D6E-409C-BE32-E72D297353CC}">
              <c16:uniqueId val="{00000002-5EAC-49CF-A778-F8DAD515B76E}"/>
            </c:ext>
          </c:extLst>
        </c:ser>
        <c:dLbls>
          <c:showLegendKey val="0"/>
          <c:showVal val="0"/>
          <c:showCatName val="0"/>
          <c:showSerName val="0"/>
          <c:showPercent val="0"/>
          <c:showBubbleSize val="0"/>
        </c:dLbls>
        <c:gapWidth val="182"/>
        <c:axId val="1231285888"/>
        <c:axId val="1145316000"/>
      </c:barChart>
      <c:catAx>
        <c:axId val="1231285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45316000"/>
        <c:crosses val="autoZero"/>
        <c:auto val="1"/>
        <c:lblAlgn val="ctr"/>
        <c:lblOffset val="100"/>
        <c:noMultiLvlLbl val="0"/>
      </c:catAx>
      <c:valAx>
        <c:axId val="11453160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231285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Taxa de magreza, eutrofia</a:t>
            </a:r>
            <a:r>
              <a:rPr lang="pt-BR" baseline="0"/>
              <a:t>, sobrepeso e obesidade</a:t>
            </a:r>
            <a:endParaRPr lang="pt-BR"/>
          </a:p>
        </c:rich>
      </c:tx>
      <c:overlay val="0"/>
      <c:spPr>
        <a:noFill/>
        <a:ln>
          <a:noFill/>
        </a:ln>
        <a:effectLst/>
      </c:spPr>
    </c:title>
    <c:autoTitleDeleted val="0"/>
    <c:plotArea>
      <c:layout/>
      <c:lineChart>
        <c:grouping val="standard"/>
        <c:varyColors val="0"/>
        <c:ser>
          <c:idx val="0"/>
          <c:order val="0"/>
          <c:tx>
            <c:strRef>
              <c:f>'[Evolução Avaliação nutricional.xlsx]Sheet1'!$F$14</c:f>
              <c:strCache>
                <c:ptCount val="1"/>
                <c:pt idx="0">
                  <c:v>Eutrofia </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6000" tIns="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'[Evolução Avaliação nutricional.xlsx]Sheet1'!$G$13:$S$13</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'[Evolução Avaliação nutricional.xlsx]Sheet1'!$G$14:$S$14</c:f>
              <c:numCache>
                <c:formatCode>General</c:formatCode>
                <c:ptCount val="13"/>
                <c:pt idx="0">
                  <c:v>72.73</c:v>
                </c:pt>
                <c:pt idx="1">
                  <c:v>73</c:v>
                </c:pt>
                <c:pt idx="2">
                  <c:v>71.95</c:v>
                </c:pt>
                <c:pt idx="3">
                  <c:v>71.08</c:v>
                </c:pt>
                <c:pt idx="4">
                  <c:v>70.959999999999994</c:v>
                </c:pt>
                <c:pt idx="5">
                  <c:v>68.69</c:v>
                </c:pt>
                <c:pt idx="6">
                  <c:v>68.680000000000007</c:v>
                </c:pt>
                <c:pt idx="7">
                  <c:v>66.959999999999994</c:v>
                </c:pt>
                <c:pt idx="8">
                  <c:v>65.44</c:v>
                </c:pt>
                <c:pt idx="9">
                  <c:v>64.92</c:v>
                </c:pt>
                <c:pt idx="10">
                  <c:v>62.05</c:v>
                </c:pt>
                <c:pt idx="11">
                  <c:v>64.25</c:v>
                </c:pt>
                <c:pt idx="12">
                  <c:v>63.81</c:v>
                </c:pt>
              </c:numCache>
            </c:numRef>
          </c:val>
          <c:smooth val="0"/>
          <c:extLst>
            <c:ext xmlns:c16="http://schemas.microsoft.com/office/drawing/2014/chart" uri="{C3380CC4-5D6E-409C-BE32-E72D297353CC}">
              <c16:uniqueId val="{00000000-F1F0-4E37-A51A-3066D0DC5824}"/>
            </c:ext>
          </c:extLst>
        </c:ser>
        <c:ser>
          <c:idx val="1"/>
          <c:order val="1"/>
          <c:tx>
            <c:strRef>
              <c:f>'[Evolução Avaliação nutricional.xlsx]Sheet1'!$F$15</c:f>
              <c:strCache>
                <c:ptCount val="1"/>
                <c:pt idx="0">
                  <c:v>Sobrepeso</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'[Evolução Avaliação nutricional.xlsx]Sheet1'!$G$13:$S$13</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'[Evolução Avaliação nutricional.xlsx]Sheet1'!$G$15:$S$15</c:f>
              <c:numCache>
                <c:formatCode>General</c:formatCode>
                <c:ptCount val="13"/>
                <c:pt idx="0">
                  <c:v>16.98</c:v>
                </c:pt>
                <c:pt idx="1">
                  <c:v>16.71</c:v>
                </c:pt>
                <c:pt idx="2">
                  <c:v>17.28</c:v>
                </c:pt>
                <c:pt idx="3">
                  <c:v>17.809999999999999</c:v>
                </c:pt>
                <c:pt idx="4">
                  <c:v>17.75</c:v>
                </c:pt>
                <c:pt idx="5">
                  <c:v>18.920000000000002</c:v>
                </c:pt>
                <c:pt idx="6">
                  <c:v>19.059999999999999</c:v>
                </c:pt>
                <c:pt idx="7">
                  <c:v>19.77</c:v>
                </c:pt>
                <c:pt idx="8">
                  <c:v>19.63</c:v>
                </c:pt>
                <c:pt idx="9">
                  <c:v>19.649999999999999</c:v>
                </c:pt>
                <c:pt idx="10">
                  <c:v>21.03</c:v>
                </c:pt>
                <c:pt idx="11">
                  <c:v>20.45</c:v>
                </c:pt>
                <c:pt idx="12">
                  <c:v>20.16</c:v>
                </c:pt>
              </c:numCache>
            </c:numRef>
          </c:val>
          <c:smooth val="0"/>
          <c:extLst>
            <c:ext xmlns:c16="http://schemas.microsoft.com/office/drawing/2014/chart" uri="{C3380CC4-5D6E-409C-BE32-E72D297353CC}">
              <c16:uniqueId val="{00000001-F1F0-4E37-A51A-3066D0DC5824}"/>
            </c:ext>
          </c:extLst>
        </c:ser>
        <c:ser>
          <c:idx val="2"/>
          <c:order val="2"/>
          <c:tx>
            <c:strRef>
              <c:f>'[Evolução Avaliação nutricional.xlsx]Sheet1'!$F$16</c:f>
              <c:strCache>
                <c:ptCount val="1"/>
                <c:pt idx="0">
                  <c:v>Obesidade</c:v>
                </c:pt>
              </c:strCache>
            </c:strRef>
          </c:tx>
          <c:spPr>
            <a:ln w="28575" cap="rnd">
              <a:solidFill>
                <a:srgbClr val="FF0000"/>
              </a:solidFill>
              <a:round/>
            </a:ln>
            <a:effectLst/>
          </c:spPr>
          <c:marker>
            <c:symbol val="none"/>
          </c:marker>
          <c:dLbls>
            <c:dLbl>
              <c:idx val="0"/>
              <c:layout>
                <c:manualLayout>
                  <c:x val="-3.4952271093501845E-2"/>
                  <c:y val="-2.8140919004842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F0-4E37-A51A-3066D0DC5824}"/>
                </c:ext>
              </c:extLst>
            </c:dLbl>
            <c:dLbl>
              <c:idx val="1"/>
              <c:layout>
                <c:manualLayout>
                  <c:x val="-3.707541334403263E-2"/>
                  <c:y val="-2.4385050460241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F0-4E37-A51A-3066D0DC5824}"/>
                </c:ext>
              </c:extLst>
            </c:dLbl>
            <c:dLbl>
              <c:idx val="2"/>
              <c:layout>
                <c:manualLayout>
                  <c:x val="-3.4952271093501845E-2"/>
                  <c:y val="-3.1896787549443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F0-4E37-A51A-3066D0DC5824}"/>
                </c:ext>
              </c:extLst>
            </c:dLbl>
            <c:dLbl>
              <c:idx val="3"/>
              <c:layout>
                <c:manualLayout>
                  <c:x val="-3.4952271093501845E-2"/>
                  <c:y val="-2.8140919004842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F0-4E37-A51A-3066D0DC5824}"/>
                </c:ext>
              </c:extLst>
            </c:dLbl>
            <c:dLbl>
              <c:idx val="4"/>
              <c:layout>
                <c:manualLayout>
                  <c:x val="-3.4952271093501887E-2"/>
                  <c:y val="-2.4385050460241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F0-4E37-A51A-3066D0DC5824}"/>
                </c:ext>
              </c:extLst>
            </c:dLbl>
            <c:dLbl>
              <c:idx val="5"/>
              <c:layout>
                <c:manualLayout>
                  <c:x val="-3.6341173913770335E-2"/>
                  <c:y val="-2.2224390965213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F0-4E37-A51A-3066D0DC5824}"/>
                </c:ext>
              </c:extLst>
            </c:dLbl>
            <c:dLbl>
              <c:idx val="6"/>
              <c:layout>
                <c:manualLayout>
                  <c:x val="-3.4952271093501928E-2"/>
                  <c:y val="-3.1896787549443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F0-4E37-A51A-3066D0DC5824}"/>
                </c:ext>
              </c:extLst>
            </c:dLbl>
            <c:dLbl>
              <c:idx val="7"/>
              <c:layout>
                <c:manualLayout>
                  <c:x val="-2.7728237791932061E-2"/>
                  <c:y val="-2.4385050460241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F0-4E37-A51A-3066D0DC5824}"/>
                </c:ext>
              </c:extLst>
            </c:dLbl>
            <c:dLbl>
              <c:idx val="8"/>
              <c:layout>
                <c:manualLayout>
                  <c:x val="-3.4952271093501845E-2"/>
                  <c:y val="-2.4385050460241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1F0-4E37-A51A-3066D0DC5824}"/>
                </c:ext>
              </c:extLst>
            </c:dLbl>
            <c:dLbl>
              <c:idx val="9"/>
              <c:layout>
                <c:manualLayout>
                  <c:x val="-3.9793035424712117E-2"/>
                  <c:y val="-2.4385050460241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F0-4E37-A51A-3066D0DC5824}"/>
                </c:ext>
              </c:extLst>
            </c:dLbl>
            <c:dLbl>
              <c:idx val="10"/>
              <c:layout>
                <c:manualLayout>
                  <c:x val="-3.9793035424712193E-2"/>
                  <c:y val="-1.6873313371040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1F0-4E37-A51A-3066D0DC5824}"/>
                </c:ext>
              </c:extLst>
            </c:dLbl>
            <c:dLbl>
              <c:idx val="11"/>
              <c:layout>
                <c:manualLayout>
                  <c:x val="-3.9793035424712041E-2"/>
                  <c:y val="-2.4385050460241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1F0-4E37-A51A-3066D0DC5824}"/>
                </c:ext>
              </c:extLst>
            </c:dLbl>
            <c:dLbl>
              <c:idx val="12"/>
              <c:layout>
                <c:manualLayout>
                  <c:x val="-3.0844910309778158E-2"/>
                  <c:y val="-2.0629181915640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1F0-4E37-A51A-3066D0DC58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'[Evolução Avaliação nutricional.xlsx]Sheet1'!$G$13:$S$13</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'[Evolução Avaliação nutricional.xlsx]Sheet1'!$G$16:$S$16</c:f>
              <c:numCache>
                <c:formatCode>General</c:formatCode>
                <c:ptCount val="13"/>
                <c:pt idx="0">
                  <c:v>7.93</c:v>
                </c:pt>
                <c:pt idx="1">
                  <c:v>7.94</c:v>
                </c:pt>
                <c:pt idx="2">
                  <c:v>8.42</c:v>
                </c:pt>
                <c:pt idx="3">
                  <c:v>8.8699999999999992</c:v>
                </c:pt>
                <c:pt idx="4">
                  <c:v>9.01</c:v>
                </c:pt>
                <c:pt idx="5">
                  <c:v>9.99</c:v>
                </c:pt>
                <c:pt idx="6">
                  <c:v>9.82</c:v>
                </c:pt>
                <c:pt idx="7">
                  <c:v>11</c:v>
                </c:pt>
                <c:pt idx="8">
                  <c:v>12.2</c:v>
                </c:pt>
                <c:pt idx="9">
                  <c:v>12.54</c:v>
                </c:pt>
                <c:pt idx="10">
                  <c:v>14.52</c:v>
                </c:pt>
                <c:pt idx="11">
                  <c:v>13.17</c:v>
                </c:pt>
                <c:pt idx="12">
                  <c:v>13.32</c:v>
                </c:pt>
              </c:numCache>
            </c:numRef>
          </c:val>
          <c:smooth val="0"/>
          <c:extLst>
            <c:ext xmlns:c16="http://schemas.microsoft.com/office/drawing/2014/chart" uri="{C3380CC4-5D6E-409C-BE32-E72D297353CC}">
              <c16:uniqueId val="{0000000F-F1F0-4E37-A51A-3066D0DC5824}"/>
            </c:ext>
          </c:extLst>
        </c:ser>
        <c:ser>
          <c:idx val="3"/>
          <c:order val="3"/>
          <c:tx>
            <c:strRef>
              <c:f>'[Evolução Avaliação nutricional.xlsx]Sheet1'!$F$17</c:f>
              <c:strCache>
                <c:ptCount val="1"/>
                <c:pt idx="0">
                  <c:v>Magreza </c:v>
                </c:pt>
              </c:strCache>
            </c:strRef>
          </c:tx>
          <c:spPr>
            <a:ln w="28575" cap="rnd">
              <a:solidFill>
                <a:srgbClr val="00B0F0"/>
              </a:solidFill>
              <a:round/>
            </a:ln>
            <a:effectLst/>
          </c:spPr>
          <c:marker>
            <c:symbol val="none"/>
          </c:marker>
          <c:dLbls>
            <c:dLbl>
              <c:idx val="0"/>
              <c:layout>
                <c:manualLayout>
                  <c:x val="-3.4133597538718259E-2"/>
                  <c:y val="-1.0932103881751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1F0-4E37-A51A-3066D0DC5824}"/>
                </c:ext>
              </c:extLst>
            </c:dLbl>
            <c:dLbl>
              <c:idx val="1"/>
              <c:layout>
                <c:manualLayout>
                  <c:x val="-3.6341103057482053E-2"/>
                  <c:y val="-1.7208384163247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1F0-4E37-A51A-3066D0DC5824}"/>
                </c:ext>
              </c:extLst>
            </c:dLbl>
            <c:dLbl>
              <c:idx val="2"/>
              <c:layout>
                <c:manualLayout>
                  <c:x val="-3.6341103057482053E-2"/>
                  <c:y val="-1.6578167165724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1F0-4E37-A51A-3066D0DC5824}"/>
                </c:ext>
              </c:extLst>
            </c:dLbl>
            <c:dLbl>
              <c:idx val="3"/>
              <c:layout>
                <c:manualLayout>
                  <c:x val="-3.6341103057482053E-2"/>
                  <c:y val="-1.5318068794032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F0-4E37-A51A-3066D0DC5824}"/>
                </c:ext>
              </c:extLst>
            </c:dLbl>
            <c:dLbl>
              <c:idx val="4"/>
              <c:layout>
                <c:manualLayout>
                  <c:x val="-3.6341103057482053E-2"/>
                  <c:y val="-1.720838416324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1F0-4E37-A51A-3066D0DC5824}"/>
                </c:ext>
              </c:extLst>
            </c:dLbl>
            <c:dLbl>
              <c:idx val="5"/>
              <c:layout>
                <c:manualLayout>
                  <c:x val="-3.1307990474700599E-2"/>
                  <c:y val="-2.0964252707848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1F0-4E37-A51A-3066D0DC5824}"/>
                </c:ext>
              </c:extLst>
            </c:dLbl>
            <c:dLbl>
              <c:idx val="6"/>
              <c:layout>
                <c:manualLayout>
                  <c:x val="-3.6341103057482137E-2"/>
                  <c:y val="-2.408999861859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1F0-4E37-A51A-3066D0DC5824}"/>
                </c:ext>
              </c:extLst>
            </c:dLbl>
            <c:dLbl>
              <c:idx val="7"/>
              <c:layout>
                <c:manualLayout>
                  <c:x val="-3.1926092019954541E-2"/>
                  <c:y val="-2.408999861859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1F0-4E37-A51A-3066D0DC5824}"/>
                </c:ext>
              </c:extLst>
            </c:dLbl>
            <c:dLbl>
              <c:idx val="8"/>
              <c:layout>
                <c:manualLayout>
                  <c:x val="-3.6341103057482053E-2"/>
                  <c:y val="-1.9704033706313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1F0-4E37-A51A-3066D0DC5824}"/>
                </c:ext>
              </c:extLst>
            </c:dLbl>
            <c:dLbl>
              <c:idx val="9"/>
              <c:layout>
                <c:manualLayout>
                  <c:x val="-3.634110305748197E-2"/>
                  <c:y val="-2.096425270784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1F0-4E37-A51A-3066D0DC5824}"/>
                </c:ext>
              </c:extLst>
            </c:dLbl>
            <c:dLbl>
              <c:idx val="10"/>
              <c:layout>
                <c:manualLayout>
                  <c:x val="-3.1307990474700599E-2"/>
                  <c:y val="-1.9704033706313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1F0-4E37-A51A-3066D0DC5824}"/>
                </c:ext>
              </c:extLst>
            </c:dLbl>
            <c:dLbl>
              <c:idx val="11"/>
              <c:layout>
                <c:manualLayout>
                  <c:x val="-3.6341103057482053E-2"/>
                  <c:y val="-2.8475963530874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1F0-4E37-A51A-3066D0DC5824}"/>
                </c:ext>
              </c:extLst>
            </c:dLbl>
            <c:dLbl>
              <c:idx val="12"/>
              <c:layout>
                <c:manualLayout>
                  <c:x val="-3.3367923380438369E-2"/>
                  <c:y val="-3.3491996599016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1F0-4E37-A51A-3066D0DC58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'[Evolução Avaliação nutricional.xlsx]Sheet1'!$G$13:$S$13</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'[Evolução Avaliação nutricional.xlsx]Sheet1'!$G$17:$S$17</c:f>
              <c:numCache>
                <c:formatCode>General</c:formatCode>
                <c:ptCount val="13"/>
                <c:pt idx="0">
                  <c:v>2.36</c:v>
                </c:pt>
                <c:pt idx="1">
                  <c:v>2.35</c:v>
                </c:pt>
                <c:pt idx="2">
                  <c:v>2.35</c:v>
                </c:pt>
                <c:pt idx="3">
                  <c:v>2.2400000000000002</c:v>
                </c:pt>
                <c:pt idx="4">
                  <c:v>2.2799999999999998</c:v>
                </c:pt>
                <c:pt idx="5">
                  <c:v>2.4</c:v>
                </c:pt>
                <c:pt idx="6">
                  <c:v>2.44</c:v>
                </c:pt>
                <c:pt idx="7">
                  <c:v>2.27</c:v>
                </c:pt>
                <c:pt idx="8">
                  <c:v>2.73</c:v>
                </c:pt>
                <c:pt idx="9">
                  <c:v>2.89</c:v>
                </c:pt>
                <c:pt idx="10">
                  <c:v>2.4</c:v>
                </c:pt>
                <c:pt idx="11">
                  <c:v>2.13</c:v>
                </c:pt>
                <c:pt idx="12">
                  <c:v>2.72</c:v>
                </c:pt>
              </c:numCache>
            </c:numRef>
          </c:val>
          <c:smooth val="0"/>
          <c:extLst>
            <c:ext xmlns:c16="http://schemas.microsoft.com/office/drawing/2014/chart" uri="{C3380CC4-5D6E-409C-BE32-E72D297353CC}">
              <c16:uniqueId val="{0000001D-F1F0-4E37-A51A-3066D0DC5824}"/>
            </c:ext>
          </c:extLst>
        </c:ser>
        <c:dLbls>
          <c:dLblPos val="t"/>
          <c:showLegendKey val="0"/>
          <c:showVal val="1"/>
          <c:showCatName val="0"/>
          <c:showSerName val="0"/>
          <c:showPercent val="0"/>
          <c:showBubbleSize val="0"/>
        </c:dLbls>
        <c:smooth val="0"/>
        <c:axId val="1899770111"/>
        <c:axId val="1896703263"/>
      </c:lineChart>
      <c:catAx>
        <c:axId val="189977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896703263"/>
        <c:crosses val="autoZero"/>
        <c:auto val="1"/>
        <c:lblAlgn val="ctr"/>
        <c:lblOffset val="100"/>
        <c:noMultiLvlLbl val="0"/>
      </c:catAx>
      <c:valAx>
        <c:axId val="1896703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899770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Formação</a:t>
            </a:r>
            <a:r>
              <a:rPr lang="en-US" baseline="0"/>
              <a:t> Continuada EAD - Merendeiras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'formação merendeiras'!$E$5</c:f>
              <c:strCache>
                <c:ptCount val="1"/>
                <c:pt idx="0">
                  <c:v>CONCLUINTES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'formação merendeiras'!$B$6:$B$12</c:f>
              <c:numCache>
                <c:formatCode>General</c:formatCode>
                <c:ptCount val="7"/>
                <c:pt idx="0">
                  <c:v>2017</c:v>
                </c:pt>
                <c:pt idx="1">
                  <c:v>2018</c:v>
                </c:pt>
                <c:pt idx="2">
                  <c:v>2019</c:v>
                </c:pt>
                <c:pt idx="3">
                  <c:v>2020</c:v>
                </c:pt>
                <c:pt idx="4">
                  <c:v>2021</c:v>
                </c:pt>
                <c:pt idx="5">
                  <c:v>2022</c:v>
                </c:pt>
                <c:pt idx="6">
                  <c:v>2023</c:v>
                </c:pt>
              </c:numCache>
            </c:numRef>
          </c:cat>
          <c:val>
            <c:numRef>
              <c:f>'formação merendeiras'!$E$6:$E$12</c:f>
              <c:numCache>
                <c:formatCode>General</c:formatCode>
                <c:ptCount val="7"/>
                <c:pt idx="0">
                  <c:v>750</c:v>
                </c:pt>
                <c:pt idx="1">
                  <c:v>2309</c:v>
                </c:pt>
                <c:pt idx="2">
                  <c:v>1821</c:v>
                </c:pt>
                <c:pt idx="3">
                  <c:v>1447</c:v>
                </c:pt>
                <c:pt idx="4">
                  <c:v>1248</c:v>
                </c:pt>
                <c:pt idx="5">
                  <c:v>2151</c:v>
                </c:pt>
                <c:pt idx="6">
                  <c:v>2597</c:v>
                </c:pt>
              </c:numCache>
            </c:numRef>
          </c:val>
          <c:extLst>
            <c:ext xmlns:c16="http://schemas.microsoft.com/office/drawing/2014/chart" uri="{C3380CC4-5D6E-409C-BE32-E72D297353CC}">
              <c16:uniqueId val="{00000000-A8DA-414B-AE45-FB09F0940828}"/>
            </c:ext>
          </c:extLst>
        </c:ser>
        <c:dLbls>
          <c:showLegendKey val="0"/>
          <c:showVal val="0"/>
          <c:showCatName val="0"/>
          <c:showSerName val="0"/>
          <c:showPercent val="0"/>
          <c:showBubbleSize val="0"/>
        </c:dLbls>
        <c:gapWidth val="219"/>
        <c:overlap val="-27"/>
        <c:axId val="431313792"/>
        <c:axId val="430347360"/>
      </c:barChart>
      <c:catAx>
        <c:axId val="43131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347360"/>
        <c:crosses val="autoZero"/>
        <c:auto val="1"/>
        <c:lblAlgn val="ctr"/>
        <c:lblOffset val="100"/>
        <c:noMultiLvlLbl val="0"/>
      </c:catAx>
      <c:valAx>
        <c:axId val="43034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1313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10 municípios com maiores índices de orgânicos PNAE PR - 2023</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'2023'!$C$1</c:f>
              <c:strCache>
                <c:ptCount val="1"/>
                <c:pt idx="0">
                  <c:v>CENTRALIZADA</c:v>
                </c:pt>
              </c:strCache>
            </c:strRef>
          </c:tx>
          <c:spPr>
            <a:solidFill>
              <a:schemeClr val="accent1"/>
            </a:solidFill>
            <a:ln>
              <a:noFill/>
            </a:ln>
            <a:effectLst/>
          </c:spPr>
          <c:invertIfNegative val="0"/>
          <c:cat>
            <c:strRef>
              <c:f>'2023'!$B$2:$B$11</c:f>
              <c:strCache>
                <c:ptCount val="1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strCache>
            </c:strRef>
          </c:cat>
          <c:val>
            <c:numRef>
              <c:f>'2023'!$C$2:$C$11</c:f>
            </c:numRef>
          </c:val>
          <c:extLst>
            <c:ext xmlns:c16="http://schemas.microsoft.com/office/drawing/2014/chart" uri="{C3380CC4-5D6E-409C-BE32-E72D297353CC}">
              <c16:uniqueId val="{00000000-B034-44D4-923B-60D47C85B59A}"/>
            </c:ext>
          </c:extLst>
        </c:ser>
        <c:ser>
          <c:idx val="1"/>
          <c:order val="1"/>
          <c:tx>
            <c:strRef>
              <c:f>'2023'!$D$1</c:f>
              <c:strCache>
                <c:ptCount val="1"/>
                <c:pt idx="0">
                  <c:v>DESCENTRALIZADA</c:v>
                </c:pt>
              </c:strCache>
            </c:strRef>
          </c:tx>
          <c:spPr>
            <a:solidFill>
              <a:schemeClr val="accent2"/>
            </a:solidFill>
            <a:ln>
              <a:noFill/>
            </a:ln>
            <a:effectLst/>
          </c:spPr>
          <c:invertIfNegative val="0"/>
          <c:cat>
            <c:strRef>
              <c:f>'2023'!$B$2:$B$11</c:f>
              <c:strCache>
                <c:ptCount val="1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strCache>
            </c:strRef>
          </c:cat>
          <c:val>
            <c:numRef>
              <c:f>'2023'!$D$2:$D$11</c:f>
            </c:numRef>
          </c:val>
          <c:extLst>
            <c:ext xmlns:c16="http://schemas.microsoft.com/office/drawing/2014/chart" uri="{C3380CC4-5D6E-409C-BE32-E72D297353CC}">
              <c16:uniqueId val="{00000001-B034-44D4-923B-60D47C85B59A}"/>
            </c:ext>
          </c:extLst>
        </c:ser>
        <c:ser>
          <c:idx val="2"/>
          <c:order val="2"/>
          <c:tx>
            <c:strRef>
              <c:f>'2023'!$E$1</c:f>
              <c:strCache>
                <c:ptCount val="1"/>
                <c:pt idx="0">
                  <c:v>PAF</c:v>
                </c:pt>
              </c:strCache>
            </c:strRef>
          </c:tx>
          <c:spPr>
            <a:solidFill>
              <a:schemeClr val="accent3"/>
            </a:solidFill>
            <a:ln>
              <a:noFill/>
            </a:ln>
            <a:effectLst/>
          </c:spPr>
          <c:invertIfNegative val="0"/>
          <c:cat>
            <c:strRef>
              <c:f>'2023'!$B$2:$B$11</c:f>
              <c:strCache>
                <c:ptCount val="1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strCache>
            </c:strRef>
          </c:cat>
          <c:val>
            <c:numRef>
              <c:f>'2023'!$E$2:$E$11</c:f>
            </c:numRef>
          </c:val>
          <c:extLst>
            <c:ext xmlns:c16="http://schemas.microsoft.com/office/drawing/2014/chart" uri="{C3380CC4-5D6E-409C-BE32-E72D297353CC}">
              <c16:uniqueId val="{00000002-B034-44D4-923B-60D47C85B59A}"/>
            </c:ext>
          </c:extLst>
        </c:ser>
        <c:ser>
          <c:idx val="3"/>
          <c:order val="3"/>
          <c:tx>
            <c:strRef>
              <c:f>'2023'!$F$1</c:f>
              <c:strCache>
                <c:ptCount val="1"/>
                <c:pt idx="0">
                  <c:v>TOTAL </c:v>
                </c:pt>
              </c:strCache>
            </c:strRef>
          </c:tx>
          <c:spPr>
            <a:solidFill>
              <a:schemeClr val="accent4"/>
            </a:solidFill>
            <a:ln>
              <a:noFill/>
            </a:ln>
            <a:effectLst/>
          </c:spPr>
          <c:invertIfNegative val="0"/>
          <c:cat>
            <c:strRef>
              <c:f>'2023'!$B$2:$B$11</c:f>
              <c:strCache>
                <c:ptCount val="1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strCache>
            </c:strRef>
          </c:cat>
          <c:val>
            <c:numRef>
              <c:f>'2023'!$F$2:$F$11</c:f>
            </c:numRef>
          </c:val>
          <c:extLst>
            <c:ext xmlns:c16="http://schemas.microsoft.com/office/drawing/2014/chart" uri="{C3380CC4-5D6E-409C-BE32-E72D297353CC}">
              <c16:uniqueId val="{00000003-B034-44D4-923B-60D47C85B59A}"/>
            </c:ext>
          </c:extLst>
        </c:ser>
        <c:ser>
          <c:idx val="4"/>
          <c:order val="4"/>
          <c:tx>
            <c:strRef>
              <c:f>'2023'!$G$1</c:f>
              <c:strCache>
                <c:ptCount val="1"/>
                <c:pt idx="0">
                  <c:v>PAF-ORGANICOS</c:v>
                </c:pt>
              </c:strCache>
            </c:strRef>
          </c:tx>
          <c:spPr>
            <a:solidFill>
              <a:schemeClr val="accent5"/>
            </a:solidFill>
            <a:ln>
              <a:noFill/>
            </a:ln>
            <a:effectLst/>
          </c:spPr>
          <c:invertIfNegative val="0"/>
          <c:cat>
            <c:strRef>
              <c:f>'2023'!$B$2:$B$11</c:f>
              <c:strCache>
                <c:ptCount val="1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strCache>
            </c:strRef>
          </c:cat>
          <c:val>
            <c:numRef>
              <c:f>'2023'!$G$2:$G$11</c:f>
            </c:numRef>
          </c:val>
          <c:extLst>
            <c:ext xmlns:c16="http://schemas.microsoft.com/office/drawing/2014/chart" uri="{C3380CC4-5D6E-409C-BE32-E72D297353CC}">
              <c16:uniqueId val="{00000004-B034-44D4-923B-60D47C85B59A}"/>
            </c:ext>
          </c:extLst>
        </c:ser>
        <c:ser>
          <c:idx val="5"/>
          <c:order val="5"/>
          <c:tx>
            <c:strRef>
              <c:f>'2023'!$H$1</c:f>
              <c:strCache>
                <c:ptCount val="1"/>
                <c:pt idx="0">
                  <c:v>Índice Orgânicos em relação ao total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'2023'!$B$2:$B$11</c:f>
              <c:strCache>
                <c:ptCount val="1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strCache>
            </c:strRef>
          </c:cat>
          <c:val>
            <c:numRef>
              <c:f>'2023'!$H$2:$H$11</c:f>
              <c:numCache>
                <c:formatCode>0.0%</c:formatCode>
                <c:ptCount val="10"/>
                <c:pt idx="0">
                  <c:v>0.31097034292984277</c:v>
                </c:pt>
                <c:pt idx="1">
                  <c:v>0.29937991915735523</c:v>
                </c:pt>
                <c:pt idx="2">
                  <c:v>0.29004117526059658</c:v>
                </c:pt>
                <c:pt idx="3">
                  <c:v>0.28873215911395839</c:v>
                </c:pt>
                <c:pt idx="4">
                  <c:v>0.27669836482715138</c:v>
                </c:pt>
                <c:pt idx="5">
                  <c:v>0.27420372720656933</c:v>
                </c:pt>
                <c:pt idx="6">
                  <c:v>0.27243739240313103</c:v>
                </c:pt>
                <c:pt idx="7">
                  <c:v>0.26534132802559313</c:v>
                </c:pt>
                <c:pt idx="8">
                  <c:v>0.26411549619939073</c:v>
                </c:pt>
                <c:pt idx="9">
                  <c:v>0.2630928162574212</c:v>
                </c:pt>
              </c:numCache>
            </c:numRef>
          </c:val>
          <c:extLst>
            <c:ext xmlns:c16="http://schemas.microsoft.com/office/drawing/2014/chart" uri="{C3380CC4-5D6E-409C-BE32-E72D297353CC}">
              <c16:uniqueId val="{00000005-B034-44D4-923B-60D47C85B59A}"/>
            </c:ext>
          </c:extLst>
        </c:ser>
        <c:dLbls>
          <c:showLegendKey val="0"/>
          <c:showVal val="0"/>
          <c:showCatName val="0"/>
          <c:showSerName val="0"/>
          <c:showPercent val="0"/>
          <c:showBubbleSize val="0"/>
        </c:dLbls>
        <c:gapWidth val="219"/>
        <c:overlap val="-27"/>
        <c:axId val="1119913279"/>
        <c:axId val="1116879423"/>
      </c:barChart>
      <c:lineChart>
        <c:grouping val="standard"/>
        <c:varyColors val="0"/>
        <c:ser>
          <c:idx val="6"/>
          <c:order val="6"/>
          <c:tx>
            <c:strRef>
              <c:f>'2023'!$I$1</c:f>
              <c:strCache>
                <c:ptCount val="1"/>
                <c:pt idx="0">
                  <c:v>Índice orgânicos em relação á agricultura</c:v>
                </c:pt>
              </c:strCache>
            </c:strRef>
          </c:tx>
          <c:spPr>
            <a:ln w="28575" cap="rnd">
              <a:solidFill>
                <a:srgbClr val="92D050"/>
              </a:solidFill>
              <a:round/>
            </a:ln>
            <a:effectLst/>
          </c:spPr>
          <c:marker>
            <c:symbol val="none"/>
          </c:marker>
          <c:dLbls>
            <c:dLbl>
              <c:idx val="0"/>
              <c:layout>
                <c:manualLayout>
                  <c:x val="-1.540598449373848E-17"/>
                  <c:y val="-3.1323398800881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34-44D4-923B-60D47C85B59A}"/>
                </c:ext>
              </c:extLst>
            </c:dLbl>
            <c:dLbl>
              <c:idx val="1"/>
              <c:layout>
                <c:manualLayout>
                  <c:x val="6.6168199563289888E-8"/>
                  <c:y val="-2.5058595720237175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6.0193343479123924E-2"/>
                      <c:h val="8.6609197684436229E-2"/>
                    </c:manualLayout>
                  </c15:layout>
                </c:ext>
                <c:ext xmlns:c16="http://schemas.microsoft.com/office/drawing/2014/chart" uri="{C3380CC4-5D6E-409C-BE32-E72D297353CC}">
                  <c16:uniqueId val="{00000007-B034-44D4-923B-60D47C85B59A}"/>
                </c:ext>
              </c:extLst>
            </c:dLbl>
            <c:dLbl>
              <c:idx val="3"/>
              <c:layout>
                <c:manualLayout>
                  <c:x val="0"/>
                  <c:y val="1.5661699400440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34-44D4-923B-60D47C85B59A}"/>
                </c:ext>
              </c:extLst>
            </c:dLbl>
            <c:dLbl>
              <c:idx val="4"/>
              <c:layout>
                <c:manualLayout>
                  <c:x val="-6.162393797495392E-17"/>
                  <c:y val="-1.566169940044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34-44D4-923B-60D47C85B59A}"/>
                </c:ext>
              </c:extLst>
            </c:dLbl>
            <c:dLbl>
              <c:idx val="5"/>
              <c:layout>
                <c:manualLayout>
                  <c:x val="0"/>
                  <c:y val="1.566169940044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34-44D4-923B-60D47C85B59A}"/>
                </c:ext>
              </c:extLst>
            </c:dLbl>
            <c:dLbl>
              <c:idx val="6"/>
              <c:layout>
                <c:manualLayout>
                  <c:x val="-1.6806722689075631E-3"/>
                  <c:y val="-1.5661699400440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34-44D4-923B-60D47C85B59A}"/>
                </c:ext>
              </c:extLst>
            </c:dLbl>
            <c:dLbl>
              <c:idx val="7"/>
              <c:layout>
                <c:manualLayout>
                  <c:x val="-1.6806722689076863E-3"/>
                  <c:y val="1.5661699400440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034-44D4-923B-60D47C85B59A}"/>
                </c:ext>
              </c:extLst>
            </c:dLbl>
            <c:dLbl>
              <c:idx val="8"/>
              <c:layout>
                <c:manualLayout>
                  <c:x val="-1.2324787594990784E-16"/>
                  <c:y val="1.566169940044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034-44D4-923B-60D47C85B59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'2023'!$B$2:$B$11</c:f>
              <c:strCache>
                <c:ptCount val="10"/>
                <c:pt idx="0">
                  <c:v>BALSA NOVA</c:v>
                </c:pt>
                <c:pt idx="1">
                  <c:v>ADRIANOPOLIS</c:v>
                </c:pt>
                <c:pt idx="2">
                  <c:v>CAMPO MAGRO</c:v>
                </c:pt>
                <c:pt idx="3">
                  <c:v>CARAMBEI</c:v>
                </c:pt>
                <c:pt idx="4">
                  <c:v>RIO BONITO DO IGUACU</c:v>
                </c:pt>
                <c:pt idx="5">
                  <c:v>JAGUARIAIVA</c:v>
                </c:pt>
                <c:pt idx="6">
                  <c:v>PORTO AMAZONAS</c:v>
                </c:pt>
                <c:pt idx="7">
                  <c:v>MANDIRITUBA</c:v>
                </c:pt>
                <c:pt idx="8">
                  <c:v>SAO JOAO DO TRIUNFO</c:v>
                </c:pt>
                <c:pt idx="9">
                  <c:v>ENEAS MARQUES</c:v>
                </c:pt>
              </c:strCache>
            </c:strRef>
          </c:cat>
          <c:val>
            <c:numRef>
              <c:f>'2023'!$I$2:$I$11</c:f>
              <c:numCache>
                <c:formatCode>0.0%</c:formatCode>
                <c:ptCount val="10"/>
                <c:pt idx="0">
                  <c:v>0.97026397515527951</c:v>
                </c:pt>
                <c:pt idx="1">
                  <c:v>0.86749799460366073</c:v>
                </c:pt>
                <c:pt idx="2">
                  <c:v>0.94905183312262953</c:v>
                </c:pt>
                <c:pt idx="3">
                  <c:v>0.88620039504399351</c:v>
                </c:pt>
                <c:pt idx="4">
                  <c:v>0.88105972776847441</c:v>
                </c:pt>
                <c:pt idx="5">
                  <c:v>0.72193850219635014</c:v>
                </c:pt>
                <c:pt idx="6">
                  <c:v>0.8525133962745598</c:v>
                </c:pt>
                <c:pt idx="7">
                  <c:v>0.89155380706764298</c:v>
                </c:pt>
                <c:pt idx="8">
                  <c:v>0.7703118325501922</c:v>
                </c:pt>
                <c:pt idx="9">
                  <c:v>0.77802491103202842</c:v>
                </c:pt>
              </c:numCache>
            </c:numRef>
          </c:val>
          <c:smooth val="0"/>
          <c:extLst>
            <c:ext xmlns:c16="http://schemas.microsoft.com/office/drawing/2014/chart" uri="{C3380CC4-5D6E-409C-BE32-E72D297353CC}">
              <c16:uniqueId val="{0000000E-B034-44D4-923B-60D47C85B59A}"/>
            </c:ext>
          </c:extLst>
        </c:ser>
        <c:dLbls>
          <c:showLegendKey val="0"/>
          <c:showVal val="0"/>
          <c:showCatName val="0"/>
          <c:showSerName val="0"/>
          <c:showPercent val="0"/>
          <c:showBubbleSize val="0"/>
        </c:dLbls>
        <c:marker val="1"/>
        <c:smooth val="0"/>
        <c:axId val="1119913279"/>
        <c:axId val="1116879423"/>
      </c:lineChart>
      <c:catAx>
        <c:axId val="111991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16879423"/>
        <c:crosses val="autoZero"/>
        <c:auto val="1"/>
        <c:lblAlgn val="ctr"/>
        <c:lblOffset val="100"/>
        <c:noMultiLvlLbl val="0"/>
      </c:catAx>
      <c:valAx>
        <c:axId val="11168794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1991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pt-BR" sz="2800" b="0" i="0" baseline="0">
                <a:effectLst/>
              </a:rPr>
              <a:t>Indice de adesão ao Mais Merenda - PNAE 2023</a:t>
            </a:r>
            <a:endParaRPr lang="pt-BR" sz="2800">
              <a:effectLst/>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servimentos!$R$3</c:f>
              <c:strCache>
                <c:ptCount val="1"/>
                <c:pt idx="0">
                  <c:v>Bimestral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servimentos!$D$4:$D$9</c:f>
              <c:strCache>
                <c:ptCount val="6"/>
                <c:pt idx="0">
                  <c:v>Jan/Fev</c:v>
                </c:pt>
                <c:pt idx="1">
                  <c:v>Mar/Abr</c:v>
                </c:pt>
                <c:pt idx="2">
                  <c:v>Mai/Jun</c:v>
                </c:pt>
                <c:pt idx="3">
                  <c:v>Jul/Ago</c:v>
                </c:pt>
                <c:pt idx="4">
                  <c:v>Set/Out</c:v>
                </c:pt>
                <c:pt idx="5">
                  <c:v>Nov/Dez</c:v>
                </c:pt>
              </c:strCache>
            </c:strRef>
          </c:cat>
          <c:val>
            <c:numRef>
              <c:f>servimentos!$R$4:$R$9</c:f>
              <c:numCache>
                <c:formatCode>0%</c:formatCode>
                <c:ptCount val="6"/>
                <c:pt idx="0">
                  <c:v>0.29964485575082522</c:v>
                </c:pt>
                <c:pt idx="1">
                  <c:v>0.2958006922419511</c:v>
                </c:pt>
                <c:pt idx="2">
                  <c:v>0.41066980857587743</c:v>
                </c:pt>
                <c:pt idx="3">
                  <c:v>0.40311581493421406</c:v>
                </c:pt>
                <c:pt idx="4">
                  <c:v>0.42705702368002724</c:v>
                </c:pt>
                <c:pt idx="5">
                  <c:v>0.43074377857929763</c:v>
                </c:pt>
              </c:numCache>
            </c:numRef>
          </c:val>
          <c:smooth val="0"/>
          <c:extLst>
            <c:ext xmlns:c16="http://schemas.microsoft.com/office/drawing/2014/chart" uri="{C3380CC4-5D6E-409C-BE32-E72D297353CC}">
              <c16:uniqueId val="{00000000-F115-48A1-A98D-BD84F6765802}"/>
            </c:ext>
          </c:extLst>
        </c:ser>
        <c:ser>
          <c:idx val="1"/>
          <c:order val="1"/>
          <c:tx>
            <c:strRef>
              <c:f>servimentos!$S$3</c:f>
              <c:strCache>
                <c:ptCount val="1"/>
                <c:pt idx="0">
                  <c:v>Média</c:v>
                </c:pt>
              </c:strCache>
            </c:strRef>
          </c:tx>
          <c:spPr>
            <a:ln w="28575" cap="rnd">
              <a:solidFill>
                <a:srgbClr val="00B0F0"/>
              </a:solidFill>
              <a:round/>
            </a:ln>
            <a:effectLst/>
          </c:spPr>
          <c:marker>
            <c:symbol val="none"/>
          </c:marker>
          <c:dLbls>
            <c:dLbl>
              <c:idx val="5"/>
              <c:layout>
                <c:manualLayout>
                  <c:x val="-1.2361143900580727E-16"/>
                  <c:y val="1.471264154763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15-48A1-A98D-BD84F676580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servimentos!$D$4:$D$9</c:f>
              <c:strCache>
                <c:ptCount val="6"/>
                <c:pt idx="0">
                  <c:v>Jan/Fev</c:v>
                </c:pt>
                <c:pt idx="1">
                  <c:v>Mar/Abr</c:v>
                </c:pt>
                <c:pt idx="2">
                  <c:v>Mai/Jun</c:v>
                </c:pt>
                <c:pt idx="3">
                  <c:v>Jul/Ago</c:v>
                </c:pt>
                <c:pt idx="4">
                  <c:v>Set/Out</c:v>
                </c:pt>
                <c:pt idx="5">
                  <c:v>Nov/Dez</c:v>
                </c:pt>
              </c:strCache>
            </c:strRef>
          </c:cat>
          <c:val>
            <c:numRef>
              <c:f>servimentos!$S$4:$S$9</c:f>
              <c:numCache>
                <c:formatCode>0%</c:formatCode>
                <c:ptCount val="6"/>
                <c:pt idx="0">
                  <c:v>0.38</c:v>
                </c:pt>
                <c:pt idx="1">
                  <c:v>0.38</c:v>
                </c:pt>
                <c:pt idx="2">
                  <c:v>0.38</c:v>
                </c:pt>
                <c:pt idx="3">
                  <c:v>0.38</c:v>
                </c:pt>
                <c:pt idx="4">
                  <c:v>0.38</c:v>
                </c:pt>
                <c:pt idx="5">
                  <c:v>0.38</c:v>
                </c:pt>
              </c:numCache>
            </c:numRef>
          </c:val>
          <c:smooth val="0"/>
          <c:extLst>
            <c:ext xmlns:c16="http://schemas.microsoft.com/office/drawing/2014/chart" uri="{C3380CC4-5D6E-409C-BE32-E72D297353CC}">
              <c16:uniqueId val="{00000002-F115-48A1-A98D-BD84F6765802}"/>
            </c:ext>
          </c:extLst>
        </c:ser>
        <c:dLbls>
          <c:showLegendKey val="0"/>
          <c:showVal val="0"/>
          <c:showCatName val="0"/>
          <c:showSerName val="0"/>
          <c:showPercent val="0"/>
          <c:showBubbleSize val="0"/>
        </c:dLbls>
        <c:smooth val="0"/>
        <c:axId val="749009280"/>
        <c:axId val="742609600"/>
      </c:lineChart>
      <c:catAx>
        <c:axId val="74900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742609600"/>
        <c:crosses val="autoZero"/>
        <c:auto val="1"/>
        <c:lblAlgn val="ctr"/>
        <c:lblOffset val="100"/>
        <c:noMultiLvlLbl val="0"/>
      </c:catAx>
      <c:valAx>
        <c:axId val="742609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74900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BR" dirty="0"/>
              <a:t>EQUIPE</a:t>
            </a:r>
            <a:r>
              <a:rPr lang="pt-BR" baseline="0" dirty="0"/>
              <a:t> TÉCNICA</a:t>
            </a:r>
            <a:endParaRPr lang="pt-BR"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Carreira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Planilha1!$A$2:$A$3</c:f>
              <c:numCache>
                <c:formatCode>General</c:formatCode>
                <c:ptCount val="2"/>
                <c:pt idx="0">
                  <c:v>2023</c:v>
                </c:pt>
                <c:pt idx="1">
                  <c:v>2024</c:v>
                </c:pt>
              </c:numCache>
            </c:numRef>
          </c:cat>
          <c:val>
            <c:numRef>
              <c:f>Planilha1!$B$2:$B$3</c:f>
              <c:numCache>
                <c:formatCode>General</c:formatCode>
                <c:ptCount val="2"/>
                <c:pt idx="0">
                  <c:v>1</c:v>
                </c:pt>
                <c:pt idx="1">
                  <c:v>2</c:v>
                </c:pt>
              </c:numCache>
            </c:numRef>
          </c:val>
          <c:extLst>
            <c:ext xmlns:c16="http://schemas.microsoft.com/office/drawing/2014/chart" uri="{C3380CC4-5D6E-409C-BE32-E72D297353CC}">
              <c16:uniqueId val="{00000000-7BBD-4A57-9314-B774E646B27E}"/>
            </c:ext>
          </c:extLst>
        </c:ser>
        <c:ser>
          <c:idx val="1"/>
          <c:order val="1"/>
          <c:tx>
            <c:strRef>
              <c:f>Planilha1!$C$1</c:f>
              <c:strCache>
                <c:ptCount val="1"/>
                <c:pt idx="0">
                  <c:v>Professores com formação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Planilha1!$A$2:$A$3</c:f>
              <c:numCache>
                <c:formatCode>General</c:formatCode>
                <c:ptCount val="2"/>
                <c:pt idx="0">
                  <c:v>2023</c:v>
                </c:pt>
                <c:pt idx="1">
                  <c:v>2024</c:v>
                </c:pt>
              </c:numCache>
            </c:numRef>
          </c:cat>
          <c:val>
            <c:numRef>
              <c:f>Planilha1!$C$2:$C$3</c:f>
              <c:numCache>
                <c:formatCode>General</c:formatCode>
                <c:ptCount val="2"/>
                <c:pt idx="0">
                  <c:v>2</c:v>
                </c:pt>
                <c:pt idx="1">
                  <c:v>2</c:v>
                </c:pt>
              </c:numCache>
            </c:numRef>
          </c:val>
          <c:extLst>
            <c:ext xmlns:c16="http://schemas.microsoft.com/office/drawing/2014/chart" uri="{C3380CC4-5D6E-409C-BE32-E72D297353CC}">
              <c16:uniqueId val="{00000001-7BBD-4A57-9314-B774E646B27E}"/>
            </c:ext>
          </c:extLst>
        </c:ser>
        <c:ser>
          <c:idx val="2"/>
          <c:order val="2"/>
          <c:tx>
            <c:strRef>
              <c:f>Planilha1!$D$1</c:f>
              <c:strCache>
                <c:ptCount val="1"/>
                <c:pt idx="0">
                  <c:v>UNESCO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Planilha1!$A$2:$A$3</c:f>
              <c:numCache>
                <c:formatCode>General</c:formatCode>
                <c:ptCount val="2"/>
                <c:pt idx="0">
                  <c:v>2023</c:v>
                </c:pt>
                <c:pt idx="1">
                  <c:v>2024</c:v>
                </c:pt>
              </c:numCache>
            </c:numRef>
          </c:cat>
          <c:val>
            <c:numRef>
              <c:f>Planilha1!$D$2:$D$3</c:f>
              <c:numCache>
                <c:formatCode>General</c:formatCode>
                <c:ptCount val="2"/>
                <c:pt idx="0">
                  <c:v>3</c:v>
                </c:pt>
                <c:pt idx="1">
                  <c:v>3</c:v>
                </c:pt>
              </c:numCache>
            </c:numRef>
          </c:val>
          <c:extLst>
            <c:ext xmlns:c16="http://schemas.microsoft.com/office/drawing/2014/chart" uri="{C3380CC4-5D6E-409C-BE32-E72D297353CC}">
              <c16:uniqueId val="{00000002-7BBD-4A57-9314-B774E646B27E}"/>
            </c:ext>
          </c:extLst>
        </c:ser>
        <c:ser>
          <c:idx val="3"/>
          <c:order val="3"/>
          <c:tx>
            <c:strRef>
              <c:f>Planilha1!$E$1</c:f>
              <c:strCache>
                <c:ptCount val="1"/>
                <c:pt idx="0">
                  <c:v>Empresa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Planilha1!$A$2:$A$3</c:f>
              <c:numCache>
                <c:formatCode>General</c:formatCode>
                <c:ptCount val="2"/>
                <c:pt idx="0">
                  <c:v>2023</c:v>
                </c:pt>
                <c:pt idx="1">
                  <c:v>2024</c:v>
                </c:pt>
              </c:numCache>
            </c:numRef>
          </c:cat>
          <c:val>
            <c:numRef>
              <c:f>Planilha1!$E$2:$E$3</c:f>
              <c:numCache>
                <c:formatCode>General</c:formatCode>
                <c:ptCount val="2"/>
                <c:pt idx="1">
                  <c:v>70</c:v>
                </c:pt>
              </c:numCache>
            </c:numRef>
          </c:val>
          <c:extLst>
            <c:ext xmlns:c16="http://schemas.microsoft.com/office/drawing/2014/chart" uri="{C3380CC4-5D6E-409C-BE32-E72D297353CC}">
              <c16:uniqueId val="{00000003-7BBD-4A57-9314-B774E646B27E}"/>
            </c:ext>
          </c:extLst>
        </c:ser>
        <c:dLbls>
          <c:showLegendKey val="0"/>
          <c:showVal val="0"/>
          <c:showCatName val="0"/>
          <c:showSerName val="0"/>
          <c:showPercent val="0"/>
          <c:showBubbleSize val="0"/>
        </c:dLbls>
        <c:gapWidth val="219"/>
        <c:overlap val="-27"/>
        <c:axId val="72767487"/>
        <c:axId val="220897743"/>
      </c:barChart>
      <c:catAx>
        <c:axId val="7276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20897743"/>
        <c:crosses val="autoZero"/>
        <c:auto val="1"/>
        <c:lblAlgn val="ctr"/>
        <c:lblOffset val="100"/>
        <c:noMultiLvlLbl val="0"/>
      </c:catAx>
      <c:valAx>
        <c:axId val="220897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72767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pt-BR" sz="1600"/>
              <a:t>Valor investido por categoria distribuição</a:t>
            </a:r>
            <a:r>
              <a:rPr lang="pt-BR" sz="1600" baseline="0"/>
              <a:t> - 2023</a:t>
            </a:r>
            <a:endParaRPr lang="pt-BR" sz="1600"/>
          </a:p>
        </c:rich>
      </c:tx>
      <c:overlay val="0"/>
      <c:spPr>
        <a:noFill/>
        <a:ln>
          <a:noFill/>
        </a:ln>
        <a:effectLst/>
      </c:spPr>
    </c:title>
    <c:autoTitleDeleted val="0"/>
    <c:plotArea>
      <c:layout/>
      <c:pieChart>
        <c:varyColors val="1"/>
        <c:ser>
          <c:idx val="1"/>
          <c:order val="0"/>
          <c:spPr>
            <a:solidFill>
              <a:srgbClr val="92D050"/>
            </a:solidFill>
          </c:spPr>
          <c:dPt>
            <c:idx val="1"/>
            <c:bubble3D val="0"/>
            <c:spPr>
              <a:solidFill>
                <a:srgbClr val="00B0F0"/>
              </a:solidFill>
            </c:spPr>
            <c:extLst>
              <c:ext xmlns:c16="http://schemas.microsoft.com/office/drawing/2014/chart" uri="{C3380CC4-5D6E-409C-BE32-E72D297353CC}">
                <c16:uniqueId val="{00000001-2A5D-4CE8-BE6C-74D7327AABA6}"/>
              </c:ext>
            </c:extLst>
          </c:dPt>
          <c:dPt>
            <c:idx val="2"/>
            <c:bubble3D val="0"/>
            <c:spPr>
              <a:solidFill>
                <a:srgbClr val="FFC000"/>
              </a:solidFill>
            </c:spPr>
            <c:extLst>
              <c:ext xmlns:c16="http://schemas.microsoft.com/office/drawing/2014/chart" uri="{C3380CC4-5D6E-409C-BE32-E72D297353CC}">
                <c16:uniqueId val="{00000003-2A5D-4CE8-BE6C-74D7327AABA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5D-4CE8-BE6C-74D7327AABA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5D-4CE8-BE6C-74D7327AABA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5D-4CE8-BE6C-74D7327AAB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'alimentos distribuidos'!$C$11:$C$13</c:f>
              <c:strCache>
                <c:ptCount val="3"/>
                <c:pt idx="0">
                  <c:v>Agricultura Familiar</c:v>
                </c:pt>
                <c:pt idx="1">
                  <c:v>Centralizada</c:v>
                </c:pt>
                <c:pt idx="2">
                  <c:v>Descentralizada</c:v>
                </c:pt>
              </c:strCache>
            </c:strRef>
          </c:cat>
          <c:val>
            <c:numRef>
              <c:f>'alimentos distribuidos'!$G$11:$G$13</c:f>
              <c:numCache>
                <c:formatCode>0%</c:formatCode>
                <c:ptCount val="3"/>
                <c:pt idx="0">
                  <c:v>0.19895022433262644</c:v>
                </c:pt>
                <c:pt idx="1">
                  <c:v>0.3773186279798928</c:v>
                </c:pt>
                <c:pt idx="2">
                  <c:v>0.42373114768748077</c:v>
                </c:pt>
              </c:numCache>
            </c:numRef>
          </c:val>
          <c:extLst>
            <c:ext xmlns:c16="http://schemas.microsoft.com/office/drawing/2014/chart" uri="{C3380CC4-5D6E-409C-BE32-E72D297353CC}">
              <c16:uniqueId val="{00000005-2A5D-4CE8-BE6C-74D7327AABA6}"/>
            </c:ext>
          </c:extLst>
        </c:ser>
        <c:ser>
          <c:idx val="0"/>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7-2A5D-4CE8-BE6C-74D7327AAB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2A5D-4CE8-BE6C-74D7327AAB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2A5D-4CE8-BE6C-74D7327AABA6}"/>
              </c:ext>
            </c:extLst>
          </c:dPt>
          <c:cat>
            <c:strRef>
              <c:f>'alimentos distribuidos'!$C$11:$C$13</c:f>
              <c:strCache>
                <c:ptCount val="3"/>
                <c:pt idx="0">
                  <c:v>Agricultura Familiar</c:v>
                </c:pt>
                <c:pt idx="1">
                  <c:v>Centralizada</c:v>
                </c:pt>
                <c:pt idx="2">
                  <c:v>Descentralizada</c:v>
                </c:pt>
              </c:strCache>
            </c:strRef>
          </c:cat>
          <c:val>
            <c:numRef>
              <c:f>'alimentos distribuidos'!$F$11:$F$13</c:f>
              <c:numCache>
                <c:formatCode>0%</c:formatCode>
                <c:ptCount val="3"/>
                <c:pt idx="0">
                  <c:v>0.29847253976747579</c:v>
                </c:pt>
                <c:pt idx="1">
                  <c:v>0.469225683499081</c:v>
                </c:pt>
                <c:pt idx="2">
                  <c:v>0.23230177673344321</c:v>
                </c:pt>
              </c:numCache>
            </c:numRef>
          </c:val>
          <c:extLst>
            <c:ext xmlns:c16="http://schemas.microsoft.com/office/drawing/2014/chart" uri="{C3380CC4-5D6E-409C-BE32-E72D297353CC}">
              <c16:uniqueId val="{0000000C-2A5D-4CE8-BE6C-74D7327AABA6}"/>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pt-BR" sz="1600"/>
              <a:t>Quantidade alimentos/categoria distribuição</a:t>
            </a:r>
            <a:r>
              <a:rPr lang="pt-BR" sz="1600" baseline="0"/>
              <a:t> - 2023</a:t>
            </a:r>
            <a:endParaRPr lang="pt-BR"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8C3E-4C80-9F3B-D6B13109A1C3}"/>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8C3E-4C80-9F3B-D6B13109A1C3}"/>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8C3E-4C80-9F3B-D6B13109A1C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'alimentos distribuidos'!$C$11:$C$13</c:f>
              <c:strCache>
                <c:ptCount val="3"/>
                <c:pt idx="0">
                  <c:v>Agricultura Familiar</c:v>
                </c:pt>
                <c:pt idx="1">
                  <c:v>Centralizada</c:v>
                </c:pt>
                <c:pt idx="2">
                  <c:v>Descentralizada</c:v>
                </c:pt>
              </c:strCache>
            </c:strRef>
          </c:cat>
          <c:val>
            <c:numRef>
              <c:f>'alimentos distribuidos'!$F$11:$F$13</c:f>
              <c:numCache>
                <c:formatCode>0%</c:formatCode>
                <c:ptCount val="3"/>
                <c:pt idx="0">
                  <c:v>0.29847253976747579</c:v>
                </c:pt>
                <c:pt idx="1">
                  <c:v>0.469225683499081</c:v>
                </c:pt>
                <c:pt idx="2">
                  <c:v>0.23230177673344321</c:v>
                </c:pt>
              </c:numCache>
            </c:numRef>
          </c:val>
          <c:extLst>
            <c:ext xmlns:c16="http://schemas.microsoft.com/office/drawing/2014/chart" uri="{C3380CC4-5D6E-409C-BE32-E72D297353CC}">
              <c16:uniqueId val="{00000006-8C3E-4C80-9F3B-D6B13109A1C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pt-BR" sz="2000"/>
              <a:t>Evolução</a:t>
            </a:r>
            <a:r>
              <a:rPr lang="pt-BR" sz="2000" baseline="0"/>
              <a:t> da AF - valor x quantidade x fornecedores</a:t>
            </a:r>
            <a:endParaRPr lang="pt-BR"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1"/>
          <c:order val="0"/>
          <c:tx>
            <c:strRef>
              <c:f>resumo!$D$1</c:f>
              <c:strCache>
                <c:ptCount val="1"/>
                <c:pt idx="0">
                  <c:v>Nº fornecedores</c:v>
                </c:pt>
              </c:strCache>
            </c:strRef>
          </c:tx>
          <c:spPr>
            <a:solidFill>
              <a:srgbClr val="92D050"/>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7E-4A7D-A4DA-F999E5127E37}"/>
                </c:ext>
              </c:extLst>
            </c:dLbl>
            <c:dLbl>
              <c:idx val="12"/>
              <c:layout>
                <c:manualLayout>
                  <c:x val="1.429320510033124E-2"/>
                  <c:y val="4.7870462837975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7E-4A7D-A4DA-F999E5127E37}"/>
                </c:ext>
              </c:extLst>
            </c:dLbl>
            <c:spPr>
              <a:solidFill>
                <a:srgbClr val="92D050"/>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resumo!$D$2:$D$14</c:f>
              <c:numCache>
                <c:formatCode>General</c:formatCode>
                <c:ptCount val="13"/>
                <c:pt idx="0">
                  <c:v>46</c:v>
                </c:pt>
                <c:pt idx="1">
                  <c:v>95</c:v>
                </c:pt>
                <c:pt idx="2">
                  <c:v>132</c:v>
                </c:pt>
                <c:pt idx="3">
                  <c:v>134</c:v>
                </c:pt>
                <c:pt idx="4">
                  <c:v>130</c:v>
                </c:pt>
                <c:pt idx="5">
                  <c:v>128</c:v>
                </c:pt>
                <c:pt idx="6">
                  <c:v>115</c:v>
                </c:pt>
                <c:pt idx="7">
                  <c:v>144</c:v>
                </c:pt>
                <c:pt idx="8">
                  <c:v>150</c:v>
                </c:pt>
                <c:pt idx="9">
                  <c:v>167</c:v>
                </c:pt>
                <c:pt idx="10">
                  <c:v>168</c:v>
                </c:pt>
                <c:pt idx="11">
                  <c:v>184</c:v>
                </c:pt>
                <c:pt idx="12">
                  <c:v>199</c:v>
                </c:pt>
              </c:numCache>
            </c:numRef>
          </c:val>
          <c:extLst>
            <c:ext xmlns:c16="http://schemas.microsoft.com/office/drawing/2014/chart" uri="{C3380CC4-5D6E-409C-BE32-E72D297353CC}">
              <c16:uniqueId val="{00000000-3F7E-4A7D-A4DA-F999E5127E37}"/>
            </c:ext>
          </c:extLst>
        </c:ser>
        <c:dLbls>
          <c:showLegendKey val="0"/>
          <c:showVal val="0"/>
          <c:showCatName val="0"/>
          <c:showSerName val="0"/>
          <c:showPercent val="0"/>
          <c:showBubbleSize val="0"/>
        </c:dLbls>
        <c:gapWidth val="219"/>
        <c:overlap val="-27"/>
        <c:axId val="748720128"/>
        <c:axId val="505852048"/>
      </c:barChart>
      <c:lineChart>
        <c:grouping val="standard"/>
        <c:varyColors val="0"/>
        <c:ser>
          <c:idx val="2"/>
          <c:order val="1"/>
          <c:tx>
            <c:strRef>
              <c:f>resumo!$G$1</c:f>
              <c:strCache>
                <c:ptCount val="1"/>
                <c:pt idx="0">
                  <c:v>Quantidade toneladas</c:v>
                </c:pt>
              </c:strCache>
            </c:strRef>
          </c:tx>
          <c:spPr>
            <a:ln w="28575" cap="rnd">
              <a:solidFill>
                <a:srgbClr val="7030A0"/>
              </a:solidFill>
              <a:round/>
            </a:ln>
            <a:effectLst/>
          </c:spPr>
          <c:marker>
            <c:symbol val="none"/>
          </c:marker>
          <c:dLbls>
            <c:dLbl>
              <c:idx val="7"/>
              <c:layout>
                <c:manualLayout>
                  <c:x val="-1.6891969664027829E-2"/>
                  <c:y val="-3.6606824523157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7E-4A7D-A4DA-F999E5127E37}"/>
                </c:ext>
              </c:extLst>
            </c:dLbl>
            <c:dLbl>
              <c:idx val="12"/>
              <c:layout>
                <c:manualLayout>
                  <c:x val="-2.0790116509572711E-2"/>
                  <c:y val="-4.7870462837975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7E-4A7D-A4DA-F999E5127E37}"/>
                </c:ext>
              </c:extLst>
            </c:dLbl>
            <c:spPr>
              <a:solidFill>
                <a:srgbClr val="7030A0"/>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9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resumo!$G$2:$G$14</c:f>
              <c:numCache>
                <c:formatCode>General</c:formatCode>
                <c:ptCount val="13"/>
                <c:pt idx="0">
                  <c:v>1.3</c:v>
                </c:pt>
                <c:pt idx="1">
                  <c:v>5.0999999999999996</c:v>
                </c:pt>
                <c:pt idx="2">
                  <c:v>8.1999999999999993</c:v>
                </c:pt>
                <c:pt idx="3">
                  <c:v>11.5</c:v>
                </c:pt>
                <c:pt idx="4">
                  <c:v>9.6</c:v>
                </c:pt>
                <c:pt idx="5">
                  <c:v>6.8</c:v>
                </c:pt>
                <c:pt idx="6">
                  <c:v>7.7</c:v>
                </c:pt>
                <c:pt idx="7">
                  <c:v>13.3</c:v>
                </c:pt>
                <c:pt idx="8">
                  <c:v>11.6</c:v>
                </c:pt>
                <c:pt idx="9">
                  <c:v>11.4</c:v>
                </c:pt>
                <c:pt idx="10">
                  <c:v>10.5</c:v>
                </c:pt>
                <c:pt idx="11">
                  <c:v>11.3</c:v>
                </c:pt>
                <c:pt idx="12" formatCode="0.00">
                  <c:v>11.1</c:v>
                </c:pt>
              </c:numCache>
            </c:numRef>
          </c:val>
          <c:smooth val="0"/>
          <c:extLst>
            <c:ext xmlns:c16="http://schemas.microsoft.com/office/drawing/2014/chart" uri="{C3380CC4-5D6E-409C-BE32-E72D297353CC}">
              <c16:uniqueId val="{00000001-3F7E-4A7D-A4DA-F999E5127E37}"/>
            </c:ext>
          </c:extLst>
        </c:ser>
        <c:ser>
          <c:idx val="3"/>
          <c:order val="2"/>
          <c:tx>
            <c:strRef>
              <c:f>resumo!$H$1</c:f>
              <c:strCache>
                <c:ptCount val="1"/>
                <c:pt idx="0">
                  <c:v>Valor milhões</c:v>
                </c:pt>
              </c:strCache>
            </c:strRef>
          </c:tx>
          <c:spPr>
            <a:ln w="28575" cap="rnd">
              <a:solidFill>
                <a:srgbClr val="FFC000"/>
              </a:solidFill>
              <a:round/>
            </a:ln>
            <a:effectLst/>
          </c:spPr>
          <c:marker>
            <c:symbol val="none"/>
          </c:marker>
          <c:dLbls>
            <c:dLbl>
              <c:idx val="7"/>
              <c:layout>
                <c:manualLayout>
                  <c:x val="-1.2993822818482945E-2"/>
                  <c:y val="-4.7870462837975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7E-4A7D-A4DA-F999E5127E37}"/>
                </c:ext>
              </c:extLst>
            </c:dLbl>
            <c:dLbl>
              <c:idx val="12"/>
              <c:layout>
                <c:manualLayout>
                  <c:x val="-1.0395058254786356E-2"/>
                  <c:y val="-4.2238643680566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7E-4A7D-A4DA-F999E5127E37}"/>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resumo!$H$2:$H$14</c:f>
              <c:numCache>
                <c:formatCode>General</c:formatCode>
                <c:ptCount val="13"/>
                <c:pt idx="0">
                  <c:v>2.9</c:v>
                </c:pt>
                <c:pt idx="1">
                  <c:v>12.8</c:v>
                </c:pt>
                <c:pt idx="2">
                  <c:v>21.8</c:v>
                </c:pt>
                <c:pt idx="3">
                  <c:v>32.299999999999997</c:v>
                </c:pt>
                <c:pt idx="4">
                  <c:v>29.6</c:v>
                </c:pt>
                <c:pt idx="5">
                  <c:v>23.2</c:v>
                </c:pt>
                <c:pt idx="6">
                  <c:v>29</c:v>
                </c:pt>
                <c:pt idx="7">
                  <c:v>53.2</c:v>
                </c:pt>
                <c:pt idx="8">
                  <c:v>56</c:v>
                </c:pt>
                <c:pt idx="9">
                  <c:v>60.5</c:v>
                </c:pt>
                <c:pt idx="10">
                  <c:v>62.1</c:v>
                </c:pt>
                <c:pt idx="11">
                  <c:v>63.2</c:v>
                </c:pt>
                <c:pt idx="12">
                  <c:v>77.2</c:v>
                </c:pt>
              </c:numCache>
            </c:numRef>
          </c:val>
          <c:smooth val="0"/>
          <c:extLst>
            <c:ext xmlns:c16="http://schemas.microsoft.com/office/drawing/2014/chart" uri="{C3380CC4-5D6E-409C-BE32-E72D297353CC}">
              <c16:uniqueId val="{00000002-3F7E-4A7D-A4DA-F999E5127E37}"/>
            </c:ext>
          </c:extLst>
        </c:ser>
        <c:dLbls>
          <c:showLegendKey val="0"/>
          <c:showVal val="0"/>
          <c:showCatName val="0"/>
          <c:showSerName val="0"/>
          <c:showPercent val="0"/>
          <c:showBubbleSize val="0"/>
        </c:dLbls>
        <c:marker val="1"/>
        <c:smooth val="0"/>
        <c:axId val="724009856"/>
        <c:axId val="505854128"/>
      </c:lineChart>
      <c:catAx>
        <c:axId val="7487201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05852048"/>
        <c:crosses val="autoZero"/>
        <c:auto val="1"/>
        <c:lblAlgn val="ctr"/>
        <c:lblOffset val="100"/>
        <c:noMultiLvlLbl val="0"/>
      </c:catAx>
      <c:valAx>
        <c:axId val="50585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748720128"/>
        <c:crosses val="autoZero"/>
        <c:crossBetween val="between"/>
      </c:valAx>
      <c:valAx>
        <c:axId val="5058541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724009856"/>
        <c:crosses val="max"/>
        <c:crossBetween val="between"/>
      </c:valAx>
      <c:catAx>
        <c:axId val="724009856"/>
        <c:scaling>
          <c:orientation val="minMax"/>
        </c:scaling>
        <c:delete val="1"/>
        <c:axPos val="b"/>
        <c:majorTickMark val="out"/>
        <c:minorTickMark val="none"/>
        <c:tickLblPos val="nextTo"/>
        <c:crossAx val="5058541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pt-BR" sz="2400" dirty="0"/>
              <a:t>Índice de orgânico fornecido</a:t>
            </a:r>
            <a:r>
              <a:rPr lang="pt-BR" sz="2400" baseline="0" dirty="0"/>
              <a:t> pela </a:t>
            </a:r>
            <a:r>
              <a:rPr lang="pt-BR" sz="2400" dirty="0"/>
              <a:t>AF</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resumo!$K$1</c:f>
              <c:strCache>
                <c:ptCount val="1"/>
                <c:pt idx="0">
                  <c:v>Índice de orgânico da AF</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resumo!$A$2:$A$14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resumo!$K$2:$K$14</c:f>
              <c:numCache>
                <c:formatCode>0%</c:formatCode>
                <c:ptCount val="13"/>
                <c:pt idx="0">
                  <c:v>0.09</c:v>
                </c:pt>
                <c:pt idx="1">
                  <c:v>0.17</c:v>
                </c:pt>
                <c:pt idx="2">
                  <c:v>0.13</c:v>
                </c:pt>
                <c:pt idx="3">
                  <c:v>0.16</c:v>
                </c:pt>
                <c:pt idx="4">
                  <c:v>0.17</c:v>
                </c:pt>
                <c:pt idx="5">
                  <c:v>0.06</c:v>
                </c:pt>
                <c:pt idx="6">
                  <c:v>0.13</c:v>
                </c:pt>
                <c:pt idx="7">
                  <c:v>0.15</c:v>
                </c:pt>
                <c:pt idx="8">
                  <c:v>0.13</c:v>
                </c:pt>
                <c:pt idx="9">
                  <c:v>0.18</c:v>
                </c:pt>
                <c:pt idx="10">
                  <c:v>0.2</c:v>
                </c:pt>
                <c:pt idx="11">
                  <c:v>0.24</c:v>
                </c:pt>
                <c:pt idx="12">
                  <c:v>0.24</c:v>
                </c:pt>
              </c:numCache>
            </c:numRef>
          </c:val>
          <c:extLst>
            <c:ext xmlns:c16="http://schemas.microsoft.com/office/drawing/2014/chart" uri="{C3380CC4-5D6E-409C-BE32-E72D297353CC}">
              <c16:uniqueId val="{00000000-AB6B-49F3-8D15-2A51609ABA9C}"/>
            </c:ext>
          </c:extLst>
        </c:ser>
        <c:dLbls>
          <c:showLegendKey val="0"/>
          <c:showVal val="0"/>
          <c:showCatName val="0"/>
          <c:showSerName val="0"/>
          <c:showPercent val="0"/>
          <c:showBubbleSize val="0"/>
        </c:dLbls>
        <c:gapWidth val="150"/>
        <c:axId val="1877315904"/>
        <c:axId val="1566939264"/>
      </c:barChart>
      <c:catAx>
        <c:axId val="187731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566939264"/>
        <c:crosses val="autoZero"/>
        <c:auto val="1"/>
        <c:lblAlgn val="ctr"/>
        <c:lblOffset val="100"/>
        <c:noMultiLvlLbl val="0"/>
      </c:catAx>
      <c:valAx>
        <c:axId val="156693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87731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t-BR" sz="1800"/>
              <a:t>Evolução</a:t>
            </a:r>
            <a:r>
              <a:rPr lang="pt-BR" sz="1800" baseline="0"/>
              <a:t> das aquisições em kg alimentos - PNAE PR</a:t>
            </a:r>
            <a:endParaRPr lang="pt-BR"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resumo!$G$17</c:f>
              <c:strCache>
                <c:ptCount val="1"/>
                <c:pt idx="0">
                  <c:v>Total kg (AF + pregões)</c:v>
                </c:pt>
              </c:strCache>
            </c:strRef>
          </c:tx>
          <c:spPr>
            <a:ln w="28575" cap="rnd">
              <a:solidFill>
                <a:srgbClr val="FFC000"/>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59-41FD-93DD-2DE5EEBA6B0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59-41FD-93DD-2DE5EEBA6B09}"/>
                </c:ext>
              </c:extLst>
            </c:dLbl>
            <c:dLbl>
              <c:idx val="12"/>
              <c:layout>
                <c:manualLayout>
                  <c:x val="-3.5460992907802719E-3"/>
                  <c:y val="-4.790418559363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59-41FD-93DD-2DE5EEBA6B0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resumo!$F$18:$F$30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resumo!$G$18:$G$30</c:f>
              <c:numCache>
                <c:formatCode>_-* #,##0_-;\-* #,##0_-;_-* "-"??_-;_-@_-</c:formatCode>
                <c:ptCount val="13"/>
                <c:pt idx="0">
                  <c:v>9903319.8890000004</c:v>
                </c:pt>
                <c:pt idx="1">
                  <c:v>19014600.208999999</c:v>
                </c:pt>
                <c:pt idx="2">
                  <c:v>19838463.704</c:v>
                </c:pt>
                <c:pt idx="3">
                  <c:v>27485854.068999998</c:v>
                </c:pt>
                <c:pt idx="4">
                  <c:v>21441007.035</c:v>
                </c:pt>
                <c:pt idx="5">
                  <c:v>15277073.219000001</c:v>
                </c:pt>
                <c:pt idx="6">
                  <c:v>19496780.475000001</c:v>
                </c:pt>
                <c:pt idx="7">
                  <c:v>23845721.188000001</c:v>
                </c:pt>
                <c:pt idx="8">
                  <c:v>23290113.708000001</c:v>
                </c:pt>
                <c:pt idx="9">
                  <c:v>21592022.499000002</c:v>
                </c:pt>
                <c:pt idx="10">
                  <c:v>17995966.184999999</c:v>
                </c:pt>
                <c:pt idx="11">
                  <c:v>31245306.658</c:v>
                </c:pt>
                <c:pt idx="12">
                  <c:v>37277353.066</c:v>
                </c:pt>
              </c:numCache>
            </c:numRef>
          </c:val>
          <c:smooth val="0"/>
          <c:extLst>
            <c:ext xmlns:c16="http://schemas.microsoft.com/office/drawing/2014/chart" uri="{C3380CC4-5D6E-409C-BE32-E72D297353CC}">
              <c16:uniqueId val="{00000001-3759-41FD-93DD-2DE5EEBA6B09}"/>
            </c:ext>
          </c:extLst>
        </c:ser>
        <c:ser>
          <c:idx val="1"/>
          <c:order val="1"/>
          <c:tx>
            <c:strRef>
              <c:f>resumo!$I$17</c:f>
              <c:strCache>
                <c:ptCount val="1"/>
                <c:pt idx="0">
                  <c:v>Orgânicos kg</c:v>
                </c:pt>
              </c:strCache>
            </c:strRef>
          </c:tx>
          <c:spPr>
            <a:ln w="28575" cap="rnd">
              <a:solidFill>
                <a:srgbClr val="00B050"/>
              </a:solidFill>
              <a:round/>
            </a:ln>
            <a:effectLst/>
          </c:spPr>
          <c:marker>
            <c:symbol val="none"/>
          </c:marker>
          <c:dLbls>
            <c:dLbl>
              <c:idx val="0"/>
              <c:layout>
                <c:manualLayout>
                  <c:x val="-1.0470419673176568E-2"/>
                  <c:y val="-4.5904515630817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59-41FD-93DD-2DE5EEBA6B09}"/>
                </c:ext>
              </c:extLst>
            </c:dLbl>
            <c:dLbl>
              <c:idx val="12"/>
              <c:layout>
                <c:manualLayout>
                  <c:x val="-5.3191489361702126E-3"/>
                  <c:y val="-4.4710573220730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59-41FD-93DD-2DE5EEBA6B0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resumo!$F$18:$F$30</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resumo!$I$18:$I$30</c:f>
              <c:numCache>
                <c:formatCode>_-* #,##0_-;\-* #,##0_-;_-* "-"??_-;_-@_-</c:formatCode>
                <c:ptCount val="13"/>
                <c:pt idx="0">
                  <c:v>77370.5</c:v>
                </c:pt>
                <c:pt idx="1">
                  <c:v>587847.17599999998</c:v>
                </c:pt>
                <c:pt idx="2">
                  <c:v>829501.46900000004</c:v>
                </c:pt>
                <c:pt idx="3">
                  <c:v>1367395.213</c:v>
                </c:pt>
                <c:pt idx="4">
                  <c:v>1308868.1259999999</c:v>
                </c:pt>
                <c:pt idx="5">
                  <c:v>371359.8</c:v>
                </c:pt>
                <c:pt idx="6">
                  <c:v>956894.35</c:v>
                </c:pt>
                <c:pt idx="7">
                  <c:v>1865672.064</c:v>
                </c:pt>
                <c:pt idx="8">
                  <c:v>1454707.5049999999</c:v>
                </c:pt>
                <c:pt idx="9">
                  <c:v>1946596.692</c:v>
                </c:pt>
                <c:pt idx="10">
                  <c:v>1881601.0630000001</c:v>
                </c:pt>
                <c:pt idx="11">
                  <c:v>2460198.287</c:v>
                </c:pt>
                <c:pt idx="12">
                  <c:v>2647674.466</c:v>
                </c:pt>
              </c:numCache>
            </c:numRef>
          </c:val>
          <c:smooth val="0"/>
          <c:extLst>
            <c:ext xmlns:c16="http://schemas.microsoft.com/office/drawing/2014/chart" uri="{C3380CC4-5D6E-409C-BE32-E72D297353CC}">
              <c16:uniqueId val="{00000003-3759-41FD-93DD-2DE5EEBA6B09}"/>
            </c:ext>
          </c:extLst>
        </c:ser>
        <c:dLbls>
          <c:showLegendKey val="0"/>
          <c:showVal val="0"/>
          <c:showCatName val="0"/>
          <c:showSerName val="0"/>
          <c:showPercent val="0"/>
          <c:showBubbleSize val="0"/>
        </c:dLbls>
        <c:smooth val="0"/>
        <c:axId val="418466288"/>
        <c:axId val="735352032"/>
      </c:lineChart>
      <c:catAx>
        <c:axId val="41846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735352032"/>
        <c:crosses val="autoZero"/>
        <c:auto val="1"/>
        <c:lblAlgn val="ctr"/>
        <c:lblOffset val="100"/>
        <c:noMultiLvlLbl val="0"/>
      </c:catAx>
      <c:valAx>
        <c:axId val="73535203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1846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resumo!$J$1</c:f>
              <c:strCache>
                <c:ptCount val="1"/>
                <c:pt idx="0">
                  <c:v>Índice orgânico total</c:v>
                </c:pt>
              </c:strCache>
            </c:strRef>
          </c:tx>
          <c:spPr>
            <a:solidFill>
              <a:srgbClr val="00B050"/>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resumo!$A$2:$A$14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resumo!$J$2:$J$14</c:f>
              <c:numCache>
                <c:formatCode>0.00%</c:formatCode>
                <c:ptCount val="13"/>
                <c:pt idx="0">
                  <c:v>8.0000000000000002E-3</c:v>
                </c:pt>
                <c:pt idx="1">
                  <c:v>3.3000000000000002E-2</c:v>
                </c:pt>
                <c:pt idx="2">
                  <c:v>4.3999999999999997E-2</c:v>
                </c:pt>
                <c:pt idx="3">
                  <c:v>5.1999999999999998E-2</c:v>
                </c:pt>
                <c:pt idx="4">
                  <c:v>6.3E-2</c:v>
                </c:pt>
                <c:pt idx="5">
                  <c:v>2.5000000000000001E-2</c:v>
                </c:pt>
                <c:pt idx="6" formatCode="0%">
                  <c:v>0.05</c:v>
                </c:pt>
                <c:pt idx="7" formatCode="0%">
                  <c:v>0.08</c:v>
                </c:pt>
                <c:pt idx="8">
                  <c:v>6.4000000000000001E-2</c:v>
                </c:pt>
                <c:pt idx="9">
                  <c:v>9.0999999999999998E-2</c:v>
                </c:pt>
                <c:pt idx="10">
                  <c:v>0.105</c:v>
                </c:pt>
                <c:pt idx="11">
                  <c:v>7.9000000000000001E-2</c:v>
                </c:pt>
                <c:pt idx="12">
                  <c:v>7.0999999999999994E-2</c:v>
                </c:pt>
              </c:numCache>
            </c:numRef>
          </c:val>
          <c:extLst>
            <c:ext xmlns:c16="http://schemas.microsoft.com/office/drawing/2014/chart" uri="{C3380CC4-5D6E-409C-BE32-E72D297353CC}">
              <c16:uniqueId val="{00000000-75C6-4C53-BC0C-A0C535B7E8D3}"/>
            </c:ext>
          </c:extLst>
        </c:ser>
        <c:dLbls>
          <c:showLegendKey val="0"/>
          <c:showVal val="0"/>
          <c:showCatName val="0"/>
          <c:showSerName val="0"/>
          <c:showPercent val="0"/>
          <c:showBubbleSize val="0"/>
        </c:dLbls>
        <c:gapWidth val="150"/>
        <c:axId val="1695692384"/>
        <c:axId val="1698371456"/>
      </c:barChart>
      <c:catAx>
        <c:axId val="169569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698371456"/>
        <c:crosses val="autoZero"/>
        <c:auto val="1"/>
        <c:lblAlgn val="ctr"/>
        <c:lblOffset val="100"/>
        <c:noMultiLvlLbl val="0"/>
      </c:catAx>
      <c:valAx>
        <c:axId val="1698371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69569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1D1D9-2769-48C3-8C6C-77DAA2983504}"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pt-BR"/>
        </a:p>
      </dgm:t>
    </dgm:pt>
    <dgm:pt modelId="{5897AAC9-619B-44E3-8F11-19C9FB3BCB78}">
      <dgm:prSet phldrT="[Texto]" custT="1"/>
      <dgm:spPr>
        <a:solidFill>
          <a:srgbClr val="FFC000">
            <a:alpha val="50000"/>
          </a:srgbClr>
        </a:solidFill>
        <a:ln>
          <a:solidFill>
            <a:schemeClr val="tx1"/>
          </a:solidFill>
        </a:ln>
      </dgm:spPr>
      <dgm:t>
        <a:bodyPr/>
        <a:lstStyle/>
        <a:p>
          <a:pPr algn="ctr"/>
          <a:r>
            <a:rPr lang="pt-BR" sz="2000" dirty="0"/>
            <a:t>Pregão 2023</a:t>
          </a:r>
        </a:p>
        <a:p>
          <a:pPr algn="ctr"/>
          <a:r>
            <a:rPr lang="pt-BR" sz="2000" dirty="0"/>
            <a:t>13 grupos </a:t>
          </a:r>
        </a:p>
        <a:p>
          <a:pPr algn="ctr"/>
          <a:r>
            <a:rPr lang="pt-BR" sz="2000" dirty="0"/>
            <a:t>148 itens</a:t>
          </a:r>
        </a:p>
      </dgm:t>
    </dgm:pt>
    <dgm:pt modelId="{2B2ADAFC-4B96-4CF1-9591-0443A53DAE8A}" type="parTrans" cxnId="{C1F00D5A-A497-427D-A5F7-1F352A924C81}">
      <dgm:prSet/>
      <dgm:spPr/>
      <dgm:t>
        <a:bodyPr/>
        <a:lstStyle/>
        <a:p>
          <a:pPr algn="ctr"/>
          <a:endParaRPr lang="pt-BR" sz="1200"/>
        </a:p>
      </dgm:t>
    </dgm:pt>
    <dgm:pt modelId="{42F48672-3D8E-48DA-B8C1-E00102C1C9F6}" type="sibTrans" cxnId="{C1F00D5A-A497-427D-A5F7-1F352A924C81}">
      <dgm:prSet/>
      <dgm:spPr/>
      <dgm:t>
        <a:bodyPr/>
        <a:lstStyle/>
        <a:p>
          <a:pPr algn="ctr"/>
          <a:endParaRPr lang="pt-BR" sz="1200"/>
        </a:p>
      </dgm:t>
    </dgm:pt>
    <dgm:pt modelId="{28981B08-D50A-49EB-AAA1-66EBD7C680C9}">
      <dgm:prSet phldrT="[Texto]" custT="1"/>
      <dgm:spPr>
        <a:solidFill>
          <a:srgbClr val="FFFF00">
            <a:alpha val="50000"/>
          </a:srgbClr>
        </a:solidFill>
      </dgm:spPr>
      <dgm:t>
        <a:bodyPr/>
        <a:lstStyle/>
        <a:p>
          <a:pPr algn="ctr"/>
          <a:r>
            <a:rPr lang="pt-BR" sz="1200" b="1" dirty="0"/>
            <a:t>BÁSICOS</a:t>
          </a:r>
        </a:p>
      </dgm:t>
    </dgm:pt>
    <dgm:pt modelId="{D3F882C7-1A92-48B0-9199-95B05345FBF5}" type="parTrans" cxnId="{5FAC32F4-2118-4BBE-B878-A3BBAE3E8824}">
      <dgm:prSet/>
      <dgm:spPr/>
      <dgm:t>
        <a:bodyPr/>
        <a:lstStyle/>
        <a:p>
          <a:pPr algn="ctr"/>
          <a:endParaRPr lang="pt-BR" sz="1200"/>
        </a:p>
      </dgm:t>
    </dgm:pt>
    <dgm:pt modelId="{7F27ED3A-03E1-4C91-8B13-3BE4A86E7DE7}" type="sibTrans" cxnId="{5FAC32F4-2118-4BBE-B878-A3BBAE3E8824}">
      <dgm:prSet/>
      <dgm:spPr/>
      <dgm:t>
        <a:bodyPr/>
        <a:lstStyle/>
        <a:p>
          <a:pPr algn="ctr"/>
          <a:endParaRPr lang="pt-BR" sz="1200"/>
        </a:p>
      </dgm:t>
    </dgm:pt>
    <dgm:pt modelId="{7A8ADEBD-808D-4DCC-A814-A1108E2088FF}">
      <dgm:prSet phldrT="[Texto]" custT="1"/>
      <dgm:spPr/>
      <dgm:t>
        <a:bodyPr/>
        <a:lstStyle/>
        <a:p>
          <a:pPr algn="ctr"/>
          <a:r>
            <a:rPr lang="pt-BR" sz="1200" b="1" dirty="0"/>
            <a:t>MACARRÕES</a:t>
          </a:r>
        </a:p>
      </dgm:t>
    </dgm:pt>
    <dgm:pt modelId="{B0C0ECAC-CDAA-4D5F-808D-00ECEC250BA6}" type="parTrans" cxnId="{7D51A692-F959-4B35-A44B-25C7FCA36927}">
      <dgm:prSet/>
      <dgm:spPr/>
      <dgm:t>
        <a:bodyPr/>
        <a:lstStyle/>
        <a:p>
          <a:pPr algn="ctr"/>
          <a:endParaRPr lang="pt-BR" sz="1200"/>
        </a:p>
      </dgm:t>
    </dgm:pt>
    <dgm:pt modelId="{092744A6-2127-477C-BB9B-BB3A7EC7C7B5}" type="sibTrans" cxnId="{7D51A692-F959-4B35-A44B-25C7FCA36927}">
      <dgm:prSet/>
      <dgm:spPr/>
      <dgm:t>
        <a:bodyPr/>
        <a:lstStyle/>
        <a:p>
          <a:pPr algn="ctr"/>
          <a:endParaRPr lang="pt-BR" sz="1200"/>
        </a:p>
      </dgm:t>
    </dgm:pt>
    <dgm:pt modelId="{ED66322E-2211-4725-BA0C-193288CA9612}">
      <dgm:prSet phldrT="[Texto]" custT="1"/>
      <dgm:spPr/>
      <dgm:t>
        <a:bodyPr/>
        <a:lstStyle/>
        <a:p>
          <a:pPr algn="ctr"/>
          <a:r>
            <a:rPr lang="pt-BR" sz="1200" b="1" dirty="0"/>
            <a:t>OVOS</a:t>
          </a:r>
        </a:p>
      </dgm:t>
    </dgm:pt>
    <dgm:pt modelId="{7BF275AF-76C7-41B7-8EB1-4F1BAE16BF24}" type="parTrans" cxnId="{CF00BA24-324C-44A2-8779-2DC786AC661E}">
      <dgm:prSet/>
      <dgm:spPr/>
      <dgm:t>
        <a:bodyPr/>
        <a:lstStyle/>
        <a:p>
          <a:pPr algn="ctr"/>
          <a:endParaRPr lang="pt-BR" sz="1200"/>
        </a:p>
      </dgm:t>
    </dgm:pt>
    <dgm:pt modelId="{89755018-ED7B-4B74-A849-5F1A18902E1D}" type="sibTrans" cxnId="{CF00BA24-324C-44A2-8779-2DC786AC661E}">
      <dgm:prSet/>
      <dgm:spPr/>
      <dgm:t>
        <a:bodyPr/>
        <a:lstStyle/>
        <a:p>
          <a:pPr algn="ctr"/>
          <a:endParaRPr lang="pt-BR" sz="1200"/>
        </a:p>
      </dgm:t>
    </dgm:pt>
    <dgm:pt modelId="{EB8FD33D-9CA6-4EE5-A700-A27F2A4D1AB3}">
      <dgm:prSet phldrT="[Texto]" custT="1"/>
      <dgm:spPr/>
      <dgm:t>
        <a:bodyPr/>
        <a:lstStyle/>
        <a:p>
          <a:pPr algn="ctr"/>
          <a:r>
            <a:rPr lang="pt-BR" sz="1200" b="1" dirty="0"/>
            <a:t>CONGELADOS</a:t>
          </a:r>
        </a:p>
      </dgm:t>
    </dgm:pt>
    <dgm:pt modelId="{BB37C8E2-4F02-4153-823F-C69961EB759F}" type="parTrans" cxnId="{CAE0CDDA-4CA3-4A18-81C4-7D82A6A00012}">
      <dgm:prSet/>
      <dgm:spPr/>
      <dgm:t>
        <a:bodyPr/>
        <a:lstStyle/>
        <a:p>
          <a:pPr algn="ctr"/>
          <a:endParaRPr lang="pt-BR" sz="1200"/>
        </a:p>
      </dgm:t>
    </dgm:pt>
    <dgm:pt modelId="{B7CE504B-D152-4873-ABEB-81B2420C800F}" type="sibTrans" cxnId="{CAE0CDDA-4CA3-4A18-81C4-7D82A6A00012}">
      <dgm:prSet/>
      <dgm:spPr/>
      <dgm:t>
        <a:bodyPr/>
        <a:lstStyle/>
        <a:p>
          <a:pPr algn="ctr"/>
          <a:endParaRPr lang="pt-BR" sz="1200"/>
        </a:p>
      </dgm:t>
    </dgm:pt>
    <dgm:pt modelId="{C428E58F-0994-4C13-9796-80911A001310}">
      <dgm:prSet phldrT="[Texto]" custT="1"/>
      <dgm:spPr/>
      <dgm:t>
        <a:bodyPr/>
        <a:lstStyle/>
        <a:p>
          <a:pPr algn="ctr"/>
          <a:r>
            <a:rPr lang="pt-BR" sz="1200" b="1" dirty="0"/>
            <a:t>FARINHA E FERMENTO</a:t>
          </a:r>
        </a:p>
      </dgm:t>
    </dgm:pt>
    <dgm:pt modelId="{495D7747-0569-4C92-971E-6D56FA8410B5}" type="parTrans" cxnId="{67CB09DB-8FDA-493E-8468-43986C24E15D}">
      <dgm:prSet/>
      <dgm:spPr/>
      <dgm:t>
        <a:bodyPr/>
        <a:lstStyle/>
        <a:p>
          <a:pPr algn="ctr"/>
          <a:endParaRPr lang="pt-BR" sz="1200"/>
        </a:p>
      </dgm:t>
    </dgm:pt>
    <dgm:pt modelId="{2B1061D0-BB98-4EB2-B1E8-BCF8CC3FD933}" type="sibTrans" cxnId="{67CB09DB-8FDA-493E-8468-43986C24E15D}">
      <dgm:prSet/>
      <dgm:spPr/>
      <dgm:t>
        <a:bodyPr/>
        <a:lstStyle/>
        <a:p>
          <a:pPr algn="ctr"/>
          <a:endParaRPr lang="pt-BR" sz="1200"/>
        </a:p>
      </dgm:t>
    </dgm:pt>
    <dgm:pt modelId="{D825E3A6-A91C-40D2-9500-E970606F723B}">
      <dgm:prSet phldrT="[Texto]" custT="1"/>
      <dgm:spPr/>
      <dgm:t>
        <a:bodyPr/>
        <a:lstStyle/>
        <a:p>
          <a:pPr algn="ctr"/>
          <a:r>
            <a:rPr lang="pt-BR" sz="1200" b="1" dirty="0"/>
            <a:t>ARROZ E FEIJÃO</a:t>
          </a:r>
        </a:p>
      </dgm:t>
    </dgm:pt>
    <dgm:pt modelId="{F8DEC5B2-8D3C-4F8E-A850-605D6B6DCEFE}" type="parTrans" cxnId="{54A8EE4E-B9D5-4389-BAAD-7AAE32FC6704}">
      <dgm:prSet/>
      <dgm:spPr/>
      <dgm:t>
        <a:bodyPr/>
        <a:lstStyle/>
        <a:p>
          <a:pPr algn="ctr"/>
          <a:endParaRPr lang="pt-BR" sz="1200"/>
        </a:p>
      </dgm:t>
    </dgm:pt>
    <dgm:pt modelId="{05E623A9-6AC9-44CE-AABA-E937BFAC48B6}" type="sibTrans" cxnId="{54A8EE4E-B9D5-4389-BAAD-7AAE32FC6704}">
      <dgm:prSet/>
      <dgm:spPr/>
      <dgm:t>
        <a:bodyPr/>
        <a:lstStyle/>
        <a:p>
          <a:pPr algn="ctr"/>
          <a:endParaRPr lang="pt-BR" sz="1200"/>
        </a:p>
      </dgm:t>
    </dgm:pt>
    <dgm:pt modelId="{0592BBB8-D8C5-47C3-9843-8D1337B35448}">
      <dgm:prSet phldrT="[Texto]" custT="1"/>
      <dgm:spPr/>
      <dgm:t>
        <a:bodyPr/>
        <a:lstStyle/>
        <a:p>
          <a:pPr algn="ctr"/>
          <a:r>
            <a:rPr lang="pt-BR" sz="1200" b="1" dirty="0"/>
            <a:t>PRODUTOS EM PÓ</a:t>
          </a:r>
        </a:p>
      </dgm:t>
    </dgm:pt>
    <dgm:pt modelId="{27449BAF-6FA1-43CF-942F-84D94DDDE8E4}" type="parTrans" cxnId="{C4435E9B-E2A5-4A57-945B-2EBDEC94628B}">
      <dgm:prSet/>
      <dgm:spPr/>
      <dgm:t>
        <a:bodyPr/>
        <a:lstStyle/>
        <a:p>
          <a:pPr algn="ctr"/>
          <a:endParaRPr lang="pt-BR" sz="1200"/>
        </a:p>
      </dgm:t>
    </dgm:pt>
    <dgm:pt modelId="{ABBD90D4-B059-493D-9A4C-2C8543C04C43}" type="sibTrans" cxnId="{C4435E9B-E2A5-4A57-945B-2EBDEC94628B}">
      <dgm:prSet/>
      <dgm:spPr/>
      <dgm:t>
        <a:bodyPr/>
        <a:lstStyle/>
        <a:p>
          <a:pPr algn="ctr"/>
          <a:endParaRPr lang="pt-BR" sz="1200"/>
        </a:p>
      </dgm:t>
    </dgm:pt>
    <dgm:pt modelId="{13E501FB-BECD-415F-AAEC-4358132FDEB9}">
      <dgm:prSet phldrT="[Texto]" custT="1"/>
      <dgm:spPr/>
      <dgm:t>
        <a:bodyPr/>
        <a:lstStyle/>
        <a:p>
          <a:pPr algn="ctr"/>
          <a:r>
            <a:rPr lang="pt-BR" sz="1200" b="1" dirty="0"/>
            <a:t>PRODUTOS NECESSIDADES ESPECIAIS</a:t>
          </a:r>
        </a:p>
      </dgm:t>
    </dgm:pt>
    <dgm:pt modelId="{56ED3521-3583-42A9-BF0A-6DAC0DE7A97D}" type="parTrans" cxnId="{ACB73FE5-4244-4475-B15B-6036BA506BB1}">
      <dgm:prSet/>
      <dgm:spPr/>
      <dgm:t>
        <a:bodyPr/>
        <a:lstStyle/>
        <a:p>
          <a:pPr algn="ctr"/>
          <a:endParaRPr lang="pt-BR" sz="1200"/>
        </a:p>
      </dgm:t>
    </dgm:pt>
    <dgm:pt modelId="{19BC73E2-E949-4093-A23D-F6BC9031FDE8}" type="sibTrans" cxnId="{ACB73FE5-4244-4475-B15B-6036BA506BB1}">
      <dgm:prSet/>
      <dgm:spPr/>
      <dgm:t>
        <a:bodyPr/>
        <a:lstStyle/>
        <a:p>
          <a:pPr algn="ctr"/>
          <a:endParaRPr lang="pt-BR" sz="1200"/>
        </a:p>
      </dgm:t>
    </dgm:pt>
    <dgm:pt modelId="{658AE2AC-0B1B-4F67-A748-E2AF378F3D9F}">
      <dgm:prSet phldrT="[Texto]" custT="1"/>
      <dgm:spPr/>
      <dgm:t>
        <a:bodyPr/>
        <a:lstStyle/>
        <a:p>
          <a:pPr algn="ctr"/>
          <a:r>
            <a:rPr lang="pt-BR" sz="1200" b="1" dirty="0"/>
            <a:t>BISCOITOS</a:t>
          </a:r>
        </a:p>
      </dgm:t>
    </dgm:pt>
    <dgm:pt modelId="{65CD105D-BA6C-4DAF-89C0-E39F74A1032A}" type="parTrans" cxnId="{1D0BE40C-A6F3-42CD-9DB3-6551B259FDED}">
      <dgm:prSet/>
      <dgm:spPr/>
      <dgm:t>
        <a:bodyPr/>
        <a:lstStyle/>
        <a:p>
          <a:pPr algn="ctr"/>
          <a:endParaRPr lang="pt-BR" sz="1200"/>
        </a:p>
      </dgm:t>
    </dgm:pt>
    <dgm:pt modelId="{83122AF1-CC09-4111-8B06-167DB84D4B87}" type="sibTrans" cxnId="{1D0BE40C-A6F3-42CD-9DB3-6551B259FDED}">
      <dgm:prSet/>
      <dgm:spPr/>
      <dgm:t>
        <a:bodyPr/>
        <a:lstStyle/>
        <a:p>
          <a:pPr algn="ctr"/>
          <a:endParaRPr lang="pt-BR" sz="1200"/>
        </a:p>
      </dgm:t>
    </dgm:pt>
    <dgm:pt modelId="{F2EE7AE8-5A86-4A04-9F97-81C3F9891BDA}">
      <dgm:prSet phldrT="[Texto]" custT="1"/>
      <dgm:spPr/>
      <dgm:t>
        <a:bodyPr/>
        <a:lstStyle/>
        <a:p>
          <a:pPr algn="ctr"/>
          <a:r>
            <a:rPr lang="pt-BR" sz="1200" b="1" dirty="0"/>
            <a:t>DRENADOS</a:t>
          </a:r>
        </a:p>
      </dgm:t>
    </dgm:pt>
    <dgm:pt modelId="{902119CD-FCBE-43FE-97F1-94548732CC01}" type="parTrans" cxnId="{2CB36910-C4A3-47B8-A27E-5F65A4DDA095}">
      <dgm:prSet/>
      <dgm:spPr/>
      <dgm:t>
        <a:bodyPr/>
        <a:lstStyle/>
        <a:p>
          <a:pPr algn="ctr"/>
          <a:endParaRPr lang="pt-BR" sz="1200"/>
        </a:p>
      </dgm:t>
    </dgm:pt>
    <dgm:pt modelId="{FCDC30E4-9F74-4DAC-8254-BFA4D88E0529}" type="sibTrans" cxnId="{2CB36910-C4A3-47B8-A27E-5F65A4DDA095}">
      <dgm:prSet/>
      <dgm:spPr/>
      <dgm:t>
        <a:bodyPr/>
        <a:lstStyle/>
        <a:p>
          <a:pPr algn="ctr"/>
          <a:endParaRPr lang="pt-BR" sz="1200"/>
        </a:p>
      </dgm:t>
    </dgm:pt>
    <dgm:pt modelId="{A9086ECA-D8ED-468E-8D7B-AF31BCAC8E1A}">
      <dgm:prSet phldrT="[Texto]" custT="1"/>
      <dgm:spPr/>
      <dgm:t>
        <a:bodyPr/>
        <a:lstStyle/>
        <a:p>
          <a:pPr algn="ctr"/>
          <a:r>
            <a:rPr lang="pt-BR" sz="1200" b="1" dirty="0"/>
            <a:t>SUCOS</a:t>
          </a:r>
        </a:p>
      </dgm:t>
    </dgm:pt>
    <dgm:pt modelId="{73F17246-2E91-4BD1-B641-79DC5863AC01}" type="parTrans" cxnId="{504BD532-E211-4AE1-848D-50AF6F679E7C}">
      <dgm:prSet/>
      <dgm:spPr/>
      <dgm:t>
        <a:bodyPr/>
        <a:lstStyle/>
        <a:p>
          <a:pPr algn="ctr"/>
          <a:endParaRPr lang="pt-BR" sz="1200"/>
        </a:p>
      </dgm:t>
    </dgm:pt>
    <dgm:pt modelId="{6800D92E-FBD0-480A-9977-7EE77A1999EF}" type="sibTrans" cxnId="{504BD532-E211-4AE1-848D-50AF6F679E7C}">
      <dgm:prSet/>
      <dgm:spPr/>
      <dgm:t>
        <a:bodyPr/>
        <a:lstStyle/>
        <a:p>
          <a:pPr algn="ctr"/>
          <a:endParaRPr lang="pt-BR" sz="1200"/>
        </a:p>
      </dgm:t>
    </dgm:pt>
    <dgm:pt modelId="{6DCD99CB-1ED8-4D1D-9725-397871D41CE0}">
      <dgm:prSet custT="1"/>
      <dgm:spPr/>
      <dgm:t>
        <a:bodyPr/>
        <a:lstStyle/>
        <a:p>
          <a:r>
            <a:rPr lang="pt-BR" sz="1200"/>
            <a:t>PÃES E MASSAS</a:t>
          </a:r>
        </a:p>
      </dgm:t>
    </dgm:pt>
    <dgm:pt modelId="{2F681F7F-1AE8-4555-B97F-415D22C242D4}" type="parTrans" cxnId="{57739423-6678-4205-BF1D-65645B2CA55C}">
      <dgm:prSet/>
      <dgm:spPr/>
      <dgm:t>
        <a:bodyPr/>
        <a:lstStyle/>
        <a:p>
          <a:endParaRPr lang="pt-BR" sz="1200"/>
        </a:p>
      </dgm:t>
    </dgm:pt>
    <dgm:pt modelId="{493F0CD6-DB05-436E-A188-CD7ED3FB32D8}" type="sibTrans" cxnId="{57739423-6678-4205-BF1D-65645B2CA55C}">
      <dgm:prSet/>
      <dgm:spPr/>
      <dgm:t>
        <a:bodyPr/>
        <a:lstStyle/>
        <a:p>
          <a:endParaRPr lang="pt-BR" sz="1200"/>
        </a:p>
      </dgm:t>
    </dgm:pt>
    <dgm:pt modelId="{600CC5D1-08AB-4DED-B0DB-5002B0BBFC5E}">
      <dgm:prSet custT="1"/>
      <dgm:spPr/>
      <dgm:t>
        <a:bodyPr/>
        <a:lstStyle/>
        <a:p>
          <a:r>
            <a:rPr lang="pt-BR" sz="1200"/>
            <a:t>COMPOSTOS LÁCTEOS</a:t>
          </a:r>
        </a:p>
      </dgm:t>
    </dgm:pt>
    <dgm:pt modelId="{A8BC2955-22AD-49F9-9410-BE6717C98CAE}" type="parTrans" cxnId="{DDD8D8E6-FFE5-4CE1-86BB-A2F3A09DAB25}">
      <dgm:prSet/>
      <dgm:spPr/>
      <dgm:t>
        <a:bodyPr/>
        <a:lstStyle/>
        <a:p>
          <a:endParaRPr lang="pt-BR" sz="1200"/>
        </a:p>
      </dgm:t>
    </dgm:pt>
    <dgm:pt modelId="{8F6452AE-C4C7-46C8-B5EE-40BDA7FC9641}" type="sibTrans" cxnId="{DDD8D8E6-FFE5-4CE1-86BB-A2F3A09DAB25}">
      <dgm:prSet/>
      <dgm:spPr/>
      <dgm:t>
        <a:bodyPr/>
        <a:lstStyle/>
        <a:p>
          <a:endParaRPr lang="pt-BR" sz="1200"/>
        </a:p>
      </dgm:t>
    </dgm:pt>
    <dgm:pt modelId="{0EE7AF66-7E7E-4746-9C9E-13D875047311}" type="pres">
      <dgm:prSet presAssocID="{6E51D1D9-2769-48C3-8C6C-77DAA2983504}" presName="composite" presStyleCnt="0">
        <dgm:presLayoutVars>
          <dgm:chMax val="1"/>
          <dgm:dir/>
          <dgm:resizeHandles val="exact"/>
        </dgm:presLayoutVars>
      </dgm:prSet>
      <dgm:spPr/>
    </dgm:pt>
    <dgm:pt modelId="{07B241DE-6A75-4B33-8B34-42A704B8356F}" type="pres">
      <dgm:prSet presAssocID="{6E51D1D9-2769-48C3-8C6C-77DAA2983504}" presName="radial" presStyleCnt="0">
        <dgm:presLayoutVars>
          <dgm:animLvl val="ctr"/>
        </dgm:presLayoutVars>
      </dgm:prSet>
      <dgm:spPr/>
    </dgm:pt>
    <dgm:pt modelId="{829CA1D6-BDBA-4185-97DC-6F1AD833DE4F}" type="pres">
      <dgm:prSet presAssocID="{5897AAC9-619B-44E3-8F11-19C9FB3BCB78}" presName="centerShape" presStyleLbl="vennNode1" presStyleIdx="0" presStyleCnt="14"/>
      <dgm:spPr/>
    </dgm:pt>
    <dgm:pt modelId="{03A69B4C-8223-4CCE-89F4-A6CCA1686218}" type="pres">
      <dgm:prSet presAssocID="{28981B08-D50A-49EB-AAA1-66EBD7C680C9}" presName="node" presStyleLbl="vennNode1" presStyleIdx="1" presStyleCnt="14">
        <dgm:presLayoutVars>
          <dgm:bulletEnabled val="1"/>
        </dgm:presLayoutVars>
      </dgm:prSet>
      <dgm:spPr/>
    </dgm:pt>
    <dgm:pt modelId="{B7C2F433-591D-4A97-8241-4E1D2A0FB075}" type="pres">
      <dgm:prSet presAssocID="{C428E58F-0994-4C13-9796-80911A001310}" presName="node" presStyleLbl="vennNode1" presStyleIdx="2" presStyleCnt="14">
        <dgm:presLayoutVars>
          <dgm:bulletEnabled val="1"/>
        </dgm:presLayoutVars>
      </dgm:prSet>
      <dgm:spPr/>
    </dgm:pt>
    <dgm:pt modelId="{350EFDDE-87BA-448E-9DD2-DC862197FBFB}" type="pres">
      <dgm:prSet presAssocID="{D825E3A6-A91C-40D2-9500-E970606F723B}" presName="node" presStyleLbl="vennNode1" presStyleIdx="3" presStyleCnt="14">
        <dgm:presLayoutVars>
          <dgm:bulletEnabled val="1"/>
        </dgm:presLayoutVars>
      </dgm:prSet>
      <dgm:spPr/>
    </dgm:pt>
    <dgm:pt modelId="{14DDDBF3-8153-4903-8645-BE83186D6FEA}" type="pres">
      <dgm:prSet presAssocID="{0592BBB8-D8C5-47C3-9843-8D1337B35448}" presName="node" presStyleLbl="vennNode1" presStyleIdx="4" presStyleCnt="14">
        <dgm:presLayoutVars>
          <dgm:bulletEnabled val="1"/>
        </dgm:presLayoutVars>
      </dgm:prSet>
      <dgm:spPr/>
    </dgm:pt>
    <dgm:pt modelId="{6C0819A1-2869-413C-B145-8F1EAB342326}" type="pres">
      <dgm:prSet presAssocID="{600CC5D1-08AB-4DED-B0DB-5002B0BBFC5E}" presName="node" presStyleLbl="vennNode1" presStyleIdx="5" presStyleCnt="14">
        <dgm:presLayoutVars>
          <dgm:bulletEnabled val="1"/>
        </dgm:presLayoutVars>
      </dgm:prSet>
      <dgm:spPr/>
    </dgm:pt>
    <dgm:pt modelId="{42D6A973-EDFD-409A-90C7-1637888C47A8}" type="pres">
      <dgm:prSet presAssocID="{13E501FB-BECD-415F-AAEC-4358132FDEB9}" presName="node" presStyleLbl="vennNode1" presStyleIdx="6" presStyleCnt="14">
        <dgm:presLayoutVars>
          <dgm:bulletEnabled val="1"/>
        </dgm:presLayoutVars>
      </dgm:prSet>
      <dgm:spPr/>
    </dgm:pt>
    <dgm:pt modelId="{F2DC6EE6-0A73-438E-AB40-4C5CAF5D0CFC}" type="pres">
      <dgm:prSet presAssocID="{658AE2AC-0B1B-4F67-A748-E2AF378F3D9F}" presName="node" presStyleLbl="vennNode1" presStyleIdx="7" presStyleCnt="14">
        <dgm:presLayoutVars>
          <dgm:bulletEnabled val="1"/>
        </dgm:presLayoutVars>
      </dgm:prSet>
      <dgm:spPr/>
    </dgm:pt>
    <dgm:pt modelId="{7757BD50-813E-4DB5-ABAA-B5A904A8DD12}" type="pres">
      <dgm:prSet presAssocID="{7A8ADEBD-808D-4DCC-A814-A1108E2088FF}" presName="node" presStyleLbl="vennNode1" presStyleIdx="8" presStyleCnt="14">
        <dgm:presLayoutVars>
          <dgm:bulletEnabled val="1"/>
        </dgm:presLayoutVars>
      </dgm:prSet>
      <dgm:spPr/>
    </dgm:pt>
    <dgm:pt modelId="{4FA198FA-D2BB-453F-9E89-F5BBFEF724F8}" type="pres">
      <dgm:prSet presAssocID="{ED66322E-2211-4725-BA0C-193288CA9612}" presName="node" presStyleLbl="vennNode1" presStyleIdx="9" presStyleCnt="14">
        <dgm:presLayoutVars>
          <dgm:bulletEnabled val="1"/>
        </dgm:presLayoutVars>
      </dgm:prSet>
      <dgm:spPr/>
    </dgm:pt>
    <dgm:pt modelId="{BC78E3FB-ADD4-49A3-8596-A3DC5816CCAD}" type="pres">
      <dgm:prSet presAssocID="{EB8FD33D-9CA6-4EE5-A700-A27F2A4D1AB3}" presName="node" presStyleLbl="vennNode1" presStyleIdx="10" presStyleCnt="14">
        <dgm:presLayoutVars>
          <dgm:bulletEnabled val="1"/>
        </dgm:presLayoutVars>
      </dgm:prSet>
      <dgm:spPr/>
    </dgm:pt>
    <dgm:pt modelId="{AA0D5243-E006-475B-887A-A9238FF4C57E}" type="pres">
      <dgm:prSet presAssocID="{F2EE7AE8-5A86-4A04-9F97-81C3F9891BDA}" presName="node" presStyleLbl="vennNode1" presStyleIdx="11" presStyleCnt="14">
        <dgm:presLayoutVars>
          <dgm:bulletEnabled val="1"/>
        </dgm:presLayoutVars>
      </dgm:prSet>
      <dgm:spPr/>
    </dgm:pt>
    <dgm:pt modelId="{2614BC7B-A685-497F-AAD5-D99537A795A9}" type="pres">
      <dgm:prSet presAssocID="{A9086ECA-D8ED-468E-8D7B-AF31BCAC8E1A}" presName="node" presStyleLbl="vennNode1" presStyleIdx="12" presStyleCnt="14">
        <dgm:presLayoutVars>
          <dgm:bulletEnabled val="1"/>
        </dgm:presLayoutVars>
      </dgm:prSet>
      <dgm:spPr/>
    </dgm:pt>
    <dgm:pt modelId="{5E9A6A09-B8A4-4224-AB9C-3AC6D348DE5D}" type="pres">
      <dgm:prSet presAssocID="{6DCD99CB-1ED8-4D1D-9725-397871D41CE0}" presName="node" presStyleLbl="vennNode1" presStyleIdx="13" presStyleCnt="14">
        <dgm:presLayoutVars>
          <dgm:bulletEnabled val="1"/>
        </dgm:presLayoutVars>
      </dgm:prSet>
      <dgm:spPr/>
    </dgm:pt>
  </dgm:ptLst>
  <dgm:cxnLst>
    <dgm:cxn modelId="{0E16230A-335C-4CE6-8937-07FA40DFFBEB}" type="presOf" srcId="{EB8FD33D-9CA6-4EE5-A700-A27F2A4D1AB3}" destId="{BC78E3FB-ADD4-49A3-8596-A3DC5816CCAD}" srcOrd="0" destOrd="0" presId="urn:microsoft.com/office/officeart/2005/8/layout/radial3"/>
    <dgm:cxn modelId="{1D0BE40C-A6F3-42CD-9DB3-6551B259FDED}" srcId="{5897AAC9-619B-44E3-8F11-19C9FB3BCB78}" destId="{658AE2AC-0B1B-4F67-A748-E2AF378F3D9F}" srcOrd="6" destOrd="0" parTransId="{65CD105D-BA6C-4DAF-89C0-E39F74A1032A}" sibTransId="{83122AF1-CC09-4111-8B06-167DB84D4B87}"/>
    <dgm:cxn modelId="{2CB36910-C4A3-47B8-A27E-5F65A4DDA095}" srcId="{5897AAC9-619B-44E3-8F11-19C9FB3BCB78}" destId="{F2EE7AE8-5A86-4A04-9F97-81C3F9891BDA}" srcOrd="10" destOrd="0" parTransId="{902119CD-FCBE-43FE-97F1-94548732CC01}" sibTransId="{FCDC30E4-9F74-4DAC-8254-BFA4D88E0529}"/>
    <dgm:cxn modelId="{CC47381F-DE08-4711-9680-EC87DB78C1D3}" type="presOf" srcId="{F2EE7AE8-5A86-4A04-9F97-81C3F9891BDA}" destId="{AA0D5243-E006-475B-887A-A9238FF4C57E}" srcOrd="0" destOrd="0" presId="urn:microsoft.com/office/officeart/2005/8/layout/radial3"/>
    <dgm:cxn modelId="{57739423-6678-4205-BF1D-65645B2CA55C}" srcId="{5897AAC9-619B-44E3-8F11-19C9FB3BCB78}" destId="{6DCD99CB-1ED8-4D1D-9725-397871D41CE0}" srcOrd="12" destOrd="0" parTransId="{2F681F7F-1AE8-4555-B97F-415D22C242D4}" sibTransId="{493F0CD6-DB05-436E-A188-CD7ED3FB32D8}"/>
    <dgm:cxn modelId="{CF00BA24-324C-44A2-8779-2DC786AC661E}" srcId="{5897AAC9-619B-44E3-8F11-19C9FB3BCB78}" destId="{ED66322E-2211-4725-BA0C-193288CA9612}" srcOrd="8" destOrd="0" parTransId="{7BF275AF-76C7-41B7-8EB1-4F1BAE16BF24}" sibTransId="{89755018-ED7B-4B74-A849-5F1A18902E1D}"/>
    <dgm:cxn modelId="{504BD532-E211-4AE1-848D-50AF6F679E7C}" srcId="{5897AAC9-619B-44E3-8F11-19C9FB3BCB78}" destId="{A9086ECA-D8ED-468E-8D7B-AF31BCAC8E1A}" srcOrd="11" destOrd="0" parTransId="{73F17246-2E91-4BD1-B641-79DC5863AC01}" sibTransId="{6800D92E-FBD0-480A-9977-7EE77A1999EF}"/>
    <dgm:cxn modelId="{1C6CC23F-76C6-4BEB-963A-89C04D053121}" type="presOf" srcId="{ED66322E-2211-4725-BA0C-193288CA9612}" destId="{4FA198FA-D2BB-453F-9E89-F5BBFEF724F8}" srcOrd="0" destOrd="0" presId="urn:microsoft.com/office/officeart/2005/8/layout/radial3"/>
    <dgm:cxn modelId="{B2B9385B-004E-4660-900F-BDCBA8B27482}" type="presOf" srcId="{658AE2AC-0B1B-4F67-A748-E2AF378F3D9F}" destId="{F2DC6EE6-0A73-438E-AB40-4C5CAF5D0CFC}" srcOrd="0" destOrd="0" presId="urn:microsoft.com/office/officeart/2005/8/layout/radial3"/>
    <dgm:cxn modelId="{CCA65460-8B71-476B-B07C-4EA9755A27CA}" type="presOf" srcId="{5897AAC9-619B-44E3-8F11-19C9FB3BCB78}" destId="{829CA1D6-BDBA-4185-97DC-6F1AD833DE4F}" srcOrd="0" destOrd="0" presId="urn:microsoft.com/office/officeart/2005/8/layout/radial3"/>
    <dgm:cxn modelId="{1D10A461-9D52-484F-949A-B0BAE189C0FF}" type="presOf" srcId="{A9086ECA-D8ED-468E-8D7B-AF31BCAC8E1A}" destId="{2614BC7B-A685-497F-AAD5-D99537A795A9}" srcOrd="0" destOrd="0" presId="urn:microsoft.com/office/officeart/2005/8/layout/radial3"/>
    <dgm:cxn modelId="{588EE643-16B5-4CFC-9322-387898B9ACB8}" type="presOf" srcId="{28981B08-D50A-49EB-AAA1-66EBD7C680C9}" destId="{03A69B4C-8223-4CCE-89F4-A6CCA1686218}" srcOrd="0" destOrd="0" presId="urn:microsoft.com/office/officeart/2005/8/layout/radial3"/>
    <dgm:cxn modelId="{1F57A948-56CE-4256-9A95-6AC6DBB8D65D}" type="presOf" srcId="{6DCD99CB-1ED8-4D1D-9725-397871D41CE0}" destId="{5E9A6A09-B8A4-4224-AB9C-3AC6D348DE5D}" srcOrd="0" destOrd="0" presId="urn:microsoft.com/office/officeart/2005/8/layout/radial3"/>
    <dgm:cxn modelId="{AF52A46A-2B5E-43B5-8540-DB4DAF5F73CF}" type="presOf" srcId="{6E51D1D9-2769-48C3-8C6C-77DAA2983504}" destId="{0EE7AF66-7E7E-4746-9C9E-13D875047311}" srcOrd="0" destOrd="0" presId="urn:microsoft.com/office/officeart/2005/8/layout/radial3"/>
    <dgm:cxn modelId="{54A8EE4E-B9D5-4389-BAAD-7AAE32FC6704}" srcId="{5897AAC9-619B-44E3-8F11-19C9FB3BCB78}" destId="{D825E3A6-A91C-40D2-9500-E970606F723B}" srcOrd="2" destOrd="0" parTransId="{F8DEC5B2-8D3C-4F8E-A850-605D6B6DCEFE}" sibTransId="{05E623A9-6AC9-44CE-AABA-E937BFAC48B6}"/>
    <dgm:cxn modelId="{4D514851-367B-467C-BDB4-4F66A1593732}" type="presOf" srcId="{D825E3A6-A91C-40D2-9500-E970606F723B}" destId="{350EFDDE-87BA-448E-9DD2-DC862197FBFB}" srcOrd="0" destOrd="0" presId="urn:microsoft.com/office/officeart/2005/8/layout/radial3"/>
    <dgm:cxn modelId="{C1F00D5A-A497-427D-A5F7-1F352A924C81}" srcId="{6E51D1D9-2769-48C3-8C6C-77DAA2983504}" destId="{5897AAC9-619B-44E3-8F11-19C9FB3BCB78}" srcOrd="0" destOrd="0" parTransId="{2B2ADAFC-4B96-4CF1-9591-0443A53DAE8A}" sibTransId="{42F48672-3D8E-48DA-B8C1-E00102C1C9F6}"/>
    <dgm:cxn modelId="{8A7CB97A-3D37-4305-ACDE-AC549A5153F8}" type="presOf" srcId="{600CC5D1-08AB-4DED-B0DB-5002B0BBFC5E}" destId="{6C0819A1-2869-413C-B145-8F1EAB342326}" srcOrd="0" destOrd="0" presId="urn:microsoft.com/office/officeart/2005/8/layout/radial3"/>
    <dgm:cxn modelId="{7D51A692-F959-4B35-A44B-25C7FCA36927}" srcId="{5897AAC9-619B-44E3-8F11-19C9FB3BCB78}" destId="{7A8ADEBD-808D-4DCC-A814-A1108E2088FF}" srcOrd="7" destOrd="0" parTransId="{B0C0ECAC-CDAA-4D5F-808D-00ECEC250BA6}" sibTransId="{092744A6-2127-477C-BB9B-BB3A7EC7C7B5}"/>
    <dgm:cxn modelId="{C4435E9B-E2A5-4A57-945B-2EBDEC94628B}" srcId="{5897AAC9-619B-44E3-8F11-19C9FB3BCB78}" destId="{0592BBB8-D8C5-47C3-9843-8D1337B35448}" srcOrd="3" destOrd="0" parTransId="{27449BAF-6FA1-43CF-942F-84D94DDDE8E4}" sibTransId="{ABBD90D4-B059-493D-9A4C-2C8543C04C43}"/>
    <dgm:cxn modelId="{67181AAA-C139-420A-8B04-1EDFC097E72A}" type="presOf" srcId="{7A8ADEBD-808D-4DCC-A814-A1108E2088FF}" destId="{7757BD50-813E-4DB5-ABAA-B5A904A8DD12}" srcOrd="0" destOrd="0" presId="urn:microsoft.com/office/officeart/2005/8/layout/radial3"/>
    <dgm:cxn modelId="{CAE0CDDA-4CA3-4A18-81C4-7D82A6A00012}" srcId="{5897AAC9-619B-44E3-8F11-19C9FB3BCB78}" destId="{EB8FD33D-9CA6-4EE5-A700-A27F2A4D1AB3}" srcOrd="9" destOrd="0" parTransId="{BB37C8E2-4F02-4153-823F-C69961EB759F}" sibTransId="{B7CE504B-D152-4873-ABEB-81B2420C800F}"/>
    <dgm:cxn modelId="{67CB09DB-8FDA-493E-8468-43986C24E15D}" srcId="{5897AAC9-619B-44E3-8F11-19C9FB3BCB78}" destId="{C428E58F-0994-4C13-9796-80911A001310}" srcOrd="1" destOrd="0" parTransId="{495D7747-0569-4C92-971E-6D56FA8410B5}" sibTransId="{2B1061D0-BB98-4EB2-B1E8-BCF8CC3FD933}"/>
    <dgm:cxn modelId="{ACB73FE5-4244-4475-B15B-6036BA506BB1}" srcId="{5897AAC9-619B-44E3-8F11-19C9FB3BCB78}" destId="{13E501FB-BECD-415F-AAEC-4358132FDEB9}" srcOrd="5" destOrd="0" parTransId="{56ED3521-3583-42A9-BF0A-6DAC0DE7A97D}" sibTransId="{19BC73E2-E949-4093-A23D-F6BC9031FDE8}"/>
    <dgm:cxn modelId="{DDD8D8E6-FFE5-4CE1-86BB-A2F3A09DAB25}" srcId="{5897AAC9-619B-44E3-8F11-19C9FB3BCB78}" destId="{600CC5D1-08AB-4DED-B0DB-5002B0BBFC5E}" srcOrd="4" destOrd="0" parTransId="{A8BC2955-22AD-49F9-9410-BE6717C98CAE}" sibTransId="{8F6452AE-C4C7-46C8-B5EE-40BDA7FC9641}"/>
    <dgm:cxn modelId="{8BFB8FED-1550-48A5-862D-B51A1046C387}" type="presOf" srcId="{0592BBB8-D8C5-47C3-9843-8D1337B35448}" destId="{14DDDBF3-8153-4903-8645-BE83186D6FEA}" srcOrd="0" destOrd="0" presId="urn:microsoft.com/office/officeart/2005/8/layout/radial3"/>
    <dgm:cxn modelId="{5FAC32F4-2118-4BBE-B878-A3BBAE3E8824}" srcId="{5897AAC9-619B-44E3-8F11-19C9FB3BCB78}" destId="{28981B08-D50A-49EB-AAA1-66EBD7C680C9}" srcOrd="0" destOrd="0" parTransId="{D3F882C7-1A92-48B0-9199-95B05345FBF5}" sibTransId="{7F27ED3A-03E1-4C91-8B13-3BE4A86E7DE7}"/>
    <dgm:cxn modelId="{63A347F4-8F60-4CC2-A5E9-E96808229187}" type="presOf" srcId="{C428E58F-0994-4C13-9796-80911A001310}" destId="{B7C2F433-591D-4A97-8241-4E1D2A0FB075}" srcOrd="0" destOrd="0" presId="urn:microsoft.com/office/officeart/2005/8/layout/radial3"/>
    <dgm:cxn modelId="{F83F02F5-1CA3-4E3B-A604-55C2CA668613}" type="presOf" srcId="{13E501FB-BECD-415F-AAEC-4358132FDEB9}" destId="{42D6A973-EDFD-409A-90C7-1637888C47A8}" srcOrd="0" destOrd="0" presId="urn:microsoft.com/office/officeart/2005/8/layout/radial3"/>
    <dgm:cxn modelId="{97741644-4A7F-4CF2-9E34-48835CB5696B}" type="presParOf" srcId="{0EE7AF66-7E7E-4746-9C9E-13D875047311}" destId="{07B241DE-6A75-4B33-8B34-42A704B8356F}" srcOrd="0" destOrd="0" presId="urn:microsoft.com/office/officeart/2005/8/layout/radial3"/>
    <dgm:cxn modelId="{F4D2FBC8-4A8A-4665-B0EB-10B24740EDC2}" type="presParOf" srcId="{07B241DE-6A75-4B33-8B34-42A704B8356F}" destId="{829CA1D6-BDBA-4185-97DC-6F1AD833DE4F}" srcOrd="0" destOrd="0" presId="urn:microsoft.com/office/officeart/2005/8/layout/radial3"/>
    <dgm:cxn modelId="{BFED0E22-EFB7-4EAE-93FE-7A2792186A79}" type="presParOf" srcId="{07B241DE-6A75-4B33-8B34-42A704B8356F}" destId="{03A69B4C-8223-4CCE-89F4-A6CCA1686218}" srcOrd="1" destOrd="0" presId="urn:microsoft.com/office/officeart/2005/8/layout/radial3"/>
    <dgm:cxn modelId="{267B76AC-07CE-4F4E-A53D-411DB6A659A4}" type="presParOf" srcId="{07B241DE-6A75-4B33-8B34-42A704B8356F}" destId="{B7C2F433-591D-4A97-8241-4E1D2A0FB075}" srcOrd="2" destOrd="0" presId="urn:microsoft.com/office/officeart/2005/8/layout/radial3"/>
    <dgm:cxn modelId="{6A0612F2-5A5F-40BA-8519-166488E28FC5}" type="presParOf" srcId="{07B241DE-6A75-4B33-8B34-42A704B8356F}" destId="{350EFDDE-87BA-448E-9DD2-DC862197FBFB}" srcOrd="3" destOrd="0" presId="urn:microsoft.com/office/officeart/2005/8/layout/radial3"/>
    <dgm:cxn modelId="{02468A9F-0AD9-4CC7-97C6-C1BC82189A5E}" type="presParOf" srcId="{07B241DE-6A75-4B33-8B34-42A704B8356F}" destId="{14DDDBF3-8153-4903-8645-BE83186D6FEA}" srcOrd="4" destOrd="0" presId="urn:microsoft.com/office/officeart/2005/8/layout/radial3"/>
    <dgm:cxn modelId="{7E9F84E3-96AB-4F72-A4F0-CB7A7205634D}" type="presParOf" srcId="{07B241DE-6A75-4B33-8B34-42A704B8356F}" destId="{6C0819A1-2869-413C-B145-8F1EAB342326}" srcOrd="5" destOrd="0" presId="urn:microsoft.com/office/officeart/2005/8/layout/radial3"/>
    <dgm:cxn modelId="{75D13A23-6EA4-4425-9D5E-96871BFE2F12}" type="presParOf" srcId="{07B241DE-6A75-4B33-8B34-42A704B8356F}" destId="{42D6A973-EDFD-409A-90C7-1637888C47A8}" srcOrd="6" destOrd="0" presId="urn:microsoft.com/office/officeart/2005/8/layout/radial3"/>
    <dgm:cxn modelId="{0394184A-A63A-47A6-8CC3-BEF3AC1F3A43}" type="presParOf" srcId="{07B241DE-6A75-4B33-8B34-42A704B8356F}" destId="{F2DC6EE6-0A73-438E-AB40-4C5CAF5D0CFC}" srcOrd="7" destOrd="0" presId="urn:microsoft.com/office/officeart/2005/8/layout/radial3"/>
    <dgm:cxn modelId="{43E05C20-3F83-43F3-B337-3741FAD9081F}" type="presParOf" srcId="{07B241DE-6A75-4B33-8B34-42A704B8356F}" destId="{7757BD50-813E-4DB5-ABAA-B5A904A8DD12}" srcOrd="8" destOrd="0" presId="urn:microsoft.com/office/officeart/2005/8/layout/radial3"/>
    <dgm:cxn modelId="{E8D10B93-E124-4AC4-8772-DB4460397AB1}" type="presParOf" srcId="{07B241DE-6A75-4B33-8B34-42A704B8356F}" destId="{4FA198FA-D2BB-453F-9E89-F5BBFEF724F8}" srcOrd="9" destOrd="0" presId="urn:microsoft.com/office/officeart/2005/8/layout/radial3"/>
    <dgm:cxn modelId="{5A817A53-1FBD-4001-8425-EB144611497F}" type="presParOf" srcId="{07B241DE-6A75-4B33-8B34-42A704B8356F}" destId="{BC78E3FB-ADD4-49A3-8596-A3DC5816CCAD}" srcOrd="10" destOrd="0" presId="urn:microsoft.com/office/officeart/2005/8/layout/radial3"/>
    <dgm:cxn modelId="{8967F410-CF9E-41C0-9E80-67FBD49C6984}" type="presParOf" srcId="{07B241DE-6A75-4B33-8B34-42A704B8356F}" destId="{AA0D5243-E006-475B-887A-A9238FF4C57E}" srcOrd="11" destOrd="0" presId="urn:microsoft.com/office/officeart/2005/8/layout/radial3"/>
    <dgm:cxn modelId="{E0667677-2D41-4907-997D-2F54C330E1BE}" type="presParOf" srcId="{07B241DE-6A75-4B33-8B34-42A704B8356F}" destId="{2614BC7B-A685-497F-AAD5-D99537A795A9}" srcOrd="12" destOrd="0" presId="urn:microsoft.com/office/officeart/2005/8/layout/radial3"/>
    <dgm:cxn modelId="{FC92BD3F-13CF-4825-A026-02C18386AB4B}" type="presParOf" srcId="{07B241DE-6A75-4B33-8B34-42A704B8356F}" destId="{5E9A6A09-B8A4-4224-AB9C-3AC6D348DE5D}" srcOrd="1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51D1D9-2769-48C3-8C6C-77DAA2983504}"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pt-BR"/>
        </a:p>
      </dgm:t>
    </dgm:pt>
    <dgm:pt modelId="{5897AAC9-619B-44E3-8F11-19C9FB3BCB78}">
      <dgm:prSet phldrT="[Texto]" custT="1"/>
      <dgm:spPr>
        <a:solidFill>
          <a:srgbClr val="00B050">
            <a:alpha val="50000"/>
          </a:srgbClr>
        </a:solidFill>
        <a:ln>
          <a:solidFill>
            <a:schemeClr val="tx1"/>
          </a:solidFill>
        </a:ln>
      </dgm:spPr>
      <dgm:t>
        <a:bodyPr/>
        <a:lstStyle/>
        <a:p>
          <a:pPr algn="ctr"/>
          <a:r>
            <a:rPr lang="pt-BR" sz="1800" dirty="0"/>
            <a:t>2023</a:t>
          </a:r>
        </a:p>
        <a:p>
          <a:pPr algn="ctr"/>
          <a:r>
            <a:rPr lang="pt-BR" sz="1800" dirty="0"/>
            <a:t>Agricultura Familiar </a:t>
          </a:r>
        </a:p>
        <a:p>
          <a:pPr algn="ctr"/>
          <a:r>
            <a:rPr lang="pt-BR" sz="1800" dirty="0"/>
            <a:t>16 grupos</a:t>
          </a:r>
        </a:p>
        <a:p>
          <a:pPr algn="ctr"/>
          <a:r>
            <a:rPr lang="pt-BR" sz="1800" dirty="0"/>
            <a:t>94 itens</a:t>
          </a:r>
        </a:p>
      </dgm:t>
    </dgm:pt>
    <dgm:pt modelId="{2B2ADAFC-4B96-4CF1-9591-0443A53DAE8A}" type="parTrans" cxnId="{C1F00D5A-A497-427D-A5F7-1F352A924C81}">
      <dgm:prSet/>
      <dgm:spPr/>
      <dgm:t>
        <a:bodyPr/>
        <a:lstStyle/>
        <a:p>
          <a:pPr algn="ctr"/>
          <a:endParaRPr lang="pt-BR" sz="1400"/>
        </a:p>
      </dgm:t>
    </dgm:pt>
    <dgm:pt modelId="{42F48672-3D8E-48DA-B8C1-E00102C1C9F6}" type="sibTrans" cxnId="{C1F00D5A-A497-427D-A5F7-1F352A924C81}">
      <dgm:prSet/>
      <dgm:spPr/>
      <dgm:t>
        <a:bodyPr/>
        <a:lstStyle/>
        <a:p>
          <a:pPr algn="ctr"/>
          <a:endParaRPr lang="pt-BR" sz="1400"/>
        </a:p>
      </dgm:t>
    </dgm:pt>
    <dgm:pt modelId="{28981B08-D50A-49EB-AAA1-66EBD7C680C9}">
      <dgm:prSet phldrT="[Texto]" custT="1"/>
      <dgm:spPr>
        <a:solidFill>
          <a:srgbClr val="FFFF00">
            <a:alpha val="50000"/>
          </a:srgbClr>
        </a:solidFill>
      </dgm:spPr>
      <dgm:t>
        <a:bodyPr/>
        <a:lstStyle/>
        <a:p>
          <a:pPr algn="ctr"/>
          <a:r>
            <a:rPr lang="pt-BR" sz="1400" b="1" dirty="0"/>
            <a:t>Frutas in natura</a:t>
          </a:r>
        </a:p>
        <a:p>
          <a:pPr algn="ctr"/>
          <a:r>
            <a:rPr lang="pt-BR" sz="1400" b="1" dirty="0"/>
            <a:t>semanal</a:t>
          </a:r>
        </a:p>
      </dgm:t>
    </dgm:pt>
    <dgm:pt modelId="{D3F882C7-1A92-48B0-9199-95B05345FBF5}" type="parTrans" cxnId="{5FAC32F4-2118-4BBE-B878-A3BBAE3E8824}">
      <dgm:prSet/>
      <dgm:spPr/>
      <dgm:t>
        <a:bodyPr/>
        <a:lstStyle/>
        <a:p>
          <a:pPr algn="ctr"/>
          <a:endParaRPr lang="pt-BR" sz="1400"/>
        </a:p>
      </dgm:t>
    </dgm:pt>
    <dgm:pt modelId="{7F27ED3A-03E1-4C91-8B13-3BE4A86E7DE7}" type="sibTrans" cxnId="{5FAC32F4-2118-4BBE-B878-A3BBAE3E8824}">
      <dgm:prSet/>
      <dgm:spPr/>
      <dgm:t>
        <a:bodyPr/>
        <a:lstStyle/>
        <a:p>
          <a:pPr algn="ctr"/>
          <a:endParaRPr lang="pt-BR" sz="1400"/>
        </a:p>
      </dgm:t>
    </dgm:pt>
    <dgm:pt modelId="{ED66322E-2211-4725-BA0C-193288CA9612}">
      <dgm:prSet phldrT="[Texto]" custT="1"/>
      <dgm:spPr/>
      <dgm:t>
        <a:bodyPr/>
        <a:lstStyle/>
        <a:p>
          <a:pPr algn="ctr"/>
          <a:r>
            <a:rPr lang="pt-BR" sz="1400" b="1" dirty="0"/>
            <a:t>Farinhas</a:t>
          </a:r>
        </a:p>
      </dgm:t>
    </dgm:pt>
    <dgm:pt modelId="{7BF275AF-76C7-41B7-8EB1-4F1BAE16BF24}" type="parTrans" cxnId="{CF00BA24-324C-44A2-8779-2DC786AC661E}">
      <dgm:prSet/>
      <dgm:spPr/>
      <dgm:t>
        <a:bodyPr/>
        <a:lstStyle/>
        <a:p>
          <a:pPr algn="ctr"/>
          <a:endParaRPr lang="pt-BR" sz="1400"/>
        </a:p>
      </dgm:t>
    </dgm:pt>
    <dgm:pt modelId="{89755018-ED7B-4B74-A849-5F1A18902E1D}" type="sibTrans" cxnId="{CF00BA24-324C-44A2-8779-2DC786AC661E}">
      <dgm:prSet/>
      <dgm:spPr/>
      <dgm:t>
        <a:bodyPr/>
        <a:lstStyle/>
        <a:p>
          <a:pPr algn="ctr"/>
          <a:endParaRPr lang="pt-BR" sz="1400"/>
        </a:p>
      </dgm:t>
    </dgm:pt>
    <dgm:pt modelId="{EB8FD33D-9CA6-4EE5-A700-A27F2A4D1AB3}">
      <dgm:prSet phldrT="[Texto]" custT="1"/>
      <dgm:spPr/>
      <dgm:t>
        <a:bodyPr/>
        <a:lstStyle/>
        <a:p>
          <a:pPr algn="ctr"/>
          <a:r>
            <a:rPr lang="pt-BR" sz="1400" b="1" dirty="0"/>
            <a:t>Grão – pipoca</a:t>
          </a:r>
        </a:p>
      </dgm:t>
    </dgm:pt>
    <dgm:pt modelId="{BB37C8E2-4F02-4153-823F-C69961EB759F}" type="parTrans" cxnId="{CAE0CDDA-4CA3-4A18-81C4-7D82A6A00012}">
      <dgm:prSet/>
      <dgm:spPr/>
      <dgm:t>
        <a:bodyPr/>
        <a:lstStyle/>
        <a:p>
          <a:pPr algn="ctr"/>
          <a:endParaRPr lang="pt-BR" sz="1400"/>
        </a:p>
      </dgm:t>
    </dgm:pt>
    <dgm:pt modelId="{B7CE504B-D152-4873-ABEB-81B2420C800F}" type="sibTrans" cxnId="{CAE0CDDA-4CA3-4A18-81C4-7D82A6A00012}">
      <dgm:prSet/>
      <dgm:spPr/>
      <dgm:t>
        <a:bodyPr/>
        <a:lstStyle/>
        <a:p>
          <a:pPr algn="ctr"/>
          <a:endParaRPr lang="pt-BR" sz="1400"/>
        </a:p>
      </dgm:t>
    </dgm:pt>
    <dgm:pt modelId="{D825E3A6-A91C-40D2-9500-E970606F723B}">
      <dgm:prSet phldrT="[Texto]" custT="1"/>
      <dgm:spPr/>
      <dgm:t>
        <a:bodyPr/>
        <a:lstStyle/>
        <a:p>
          <a:pPr algn="ctr"/>
          <a:r>
            <a:rPr lang="pt-BR" sz="1400" b="1" dirty="0"/>
            <a:t>Hortaliças e semente</a:t>
          </a:r>
        </a:p>
      </dgm:t>
    </dgm:pt>
    <dgm:pt modelId="{F8DEC5B2-8D3C-4F8E-A850-605D6B6DCEFE}" type="parTrans" cxnId="{54A8EE4E-B9D5-4389-BAAD-7AAE32FC6704}">
      <dgm:prSet/>
      <dgm:spPr/>
      <dgm:t>
        <a:bodyPr/>
        <a:lstStyle/>
        <a:p>
          <a:pPr algn="ctr"/>
          <a:endParaRPr lang="pt-BR" sz="1400"/>
        </a:p>
      </dgm:t>
    </dgm:pt>
    <dgm:pt modelId="{05E623A9-6AC9-44CE-AABA-E937BFAC48B6}" type="sibTrans" cxnId="{54A8EE4E-B9D5-4389-BAAD-7AAE32FC6704}">
      <dgm:prSet/>
      <dgm:spPr/>
      <dgm:t>
        <a:bodyPr/>
        <a:lstStyle/>
        <a:p>
          <a:pPr algn="ctr"/>
          <a:endParaRPr lang="pt-BR" sz="1400"/>
        </a:p>
      </dgm:t>
    </dgm:pt>
    <dgm:pt modelId="{0592BBB8-D8C5-47C3-9843-8D1337B35448}">
      <dgm:prSet phldrT="[Texto]" custT="1"/>
      <dgm:spPr/>
      <dgm:t>
        <a:bodyPr/>
        <a:lstStyle/>
        <a:p>
          <a:pPr algn="ctr"/>
          <a:r>
            <a:rPr lang="pt-BR" sz="1400" b="1" dirty="0"/>
            <a:t>Legumes e tubérculos I</a:t>
          </a:r>
        </a:p>
      </dgm:t>
    </dgm:pt>
    <dgm:pt modelId="{27449BAF-6FA1-43CF-942F-84D94DDDE8E4}" type="parTrans" cxnId="{C4435E9B-E2A5-4A57-945B-2EBDEC94628B}">
      <dgm:prSet/>
      <dgm:spPr/>
      <dgm:t>
        <a:bodyPr/>
        <a:lstStyle/>
        <a:p>
          <a:pPr algn="ctr"/>
          <a:endParaRPr lang="pt-BR" sz="1400"/>
        </a:p>
      </dgm:t>
    </dgm:pt>
    <dgm:pt modelId="{ABBD90D4-B059-493D-9A4C-2C8543C04C43}" type="sibTrans" cxnId="{C4435E9B-E2A5-4A57-945B-2EBDEC94628B}">
      <dgm:prSet/>
      <dgm:spPr/>
      <dgm:t>
        <a:bodyPr/>
        <a:lstStyle/>
        <a:p>
          <a:pPr algn="ctr"/>
          <a:endParaRPr lang="pt-BR" sz="1400"/>
        </a:p>
      </dgm:t>
    </dgm:pt>
    <dgm:pt modelId="{13E501FB-BECD-415F-AAEC-4358132FDEB9}">
      <dgm:prSet phldrT="[Texto]" custT="1"/>
      <dgm:spPr/>
      <dgm:t>
        <a:bodyPr/>
        <a:lstStyle/>
        <a:p>
          <a:pPr algn="ctr"/>
          <a:r>
            <a:rPr lang="pt-BR" sz="1400" b="1" dirty="0"/>
            <a:t>Iogurte</a:t>
          </a:r>
        </a:p>
      </dgm:t>
    </dgm:pt>
    <dgm:pt modelId="{56ED3521-3583-42A9-BF0A-6DAC0DE7A97D}" type="parTrans" cxnId="{ACB73FE5-4244-4475-B15B-6036BA506BB1}">
      <dgm:prSet/>
      <dgm:spPr/>
      <dgm:t>
        <a:bodyPr/>
        <a:lstStyle/>
        <a:p>
          <a:pPr algn="ctr"/>
          <a:endParaRPr lang="pt-BR" sz="1400"/>
        </a:p>
      </dgm:t>
    </dgm:pt>
    <dgm:pt modelId="{19BC73E2-E949-4093-A23D-F6BC9031FDE8}" type="sibTrans" cxnId="{ACB73FE5-4244-4475-B15B-6036BA506BB1}">
      <dgm:prSet/>
      <dgm:spPr/>
      <dgm:t>
        <a:bodyPr/>
        <a:lstStyle/>
        <a:p>
          <a:pPr algn="ctr"/>
          <a:endParaRPr lang="pt-BR" sz="1400"/>
        </a:p>
      </dgm:t>
    </dgm:pt>
    <dgm:pt modelId="{658AE2AC-0B1B-4F67-A748-E2AF378F3D9F}">
      <dgm:prSet phldrT="[Texto]" custT="1"/>
      <dgm:spPr/>
      <dgm:t>
        <a:bodyPr/>
        <a:lstStyle/>
        <a:p>
          <a:pPr algn="ctr"/>
          <a:r>
            <a:rPr lang="pt-BR" sz="1400" b="1" dirty="0"/>
            <a:t>Doce pastoso</a:t>
          </a:r>
        </a:p>
      </dgm:t>
    </dgm:pt>
    <dgm:pt modelId="{65CD105D-BA6C-4DAF-89C0-E39F74A1032A}" type="parTrans" cxnId="{1D0BE40C-A6F3-42CD-9DB3-6551B259FDED}">
      <dgm:prSet/>
      <dgm:spPr/>
      <dgm:t>
        <a:bodyPr/>
        <a:lstStyle/>
        <a:p>
          <a:pPr algn="ctr"/>
          <a:endParaRPr lang="pt-BR" sz="1400"/>
        </a:p>
      </dgm:t>
    </dgm:pt>
    <dgm:pt modelId="{83122AF1-CC09-4111-8B06-167DB84D4B87}" type="sibTrans" cxnId="{1D0BE40C-A6F3-42CD-9DB3-6551B259FDED}">
      <dgm:prSet/>
      <dgm:spPr/>
      <dgm:t>
        <a:bodyPr/>
        <a:lstStyle/>
        <a:p>
          <a:pPr algn="ctr"/>
          <a:endParaRPr lang="pt-BR" sz="1400"/>
        </a:p>
      </dgm:t>
    </dgm:pt>
    <dgm:pt modelId="{F2EE7AE8-5A86-4A04-9F97-81C3F9891BDA}">
      <dgm:prSet phldrT="[Texto]" custT="1"/>
      <dgm:spPr>
        <a:solidFill>
          <a:srgbClr val="FF0000">
            <a:alpha val="50000"/>
          </a:srgbClr>
        </a:solidFill>
      </dgm:spPr>
      <dgm:t>
        <a:bodyPr/>
        <a:lstStyle/>
        <a:p>
          <a:pPr algn="ctr"/>
          <a:r>
            <a:rPr lang="pt-BR" sz="1400" b="1" dirty="0"/>
            <a:t>Frutas in natura anual</a:t>
          </a:r>
        </a:p>
      </dgm:t>
    </dgm:pt>
    <dgm:pt modelId="{902119CD-FCBE-43FE-97F1-94548732CC01}" type="parTrans" cxnId="{2CB36910-C4A3-47B8-A27E-5F65A4DDA095}">
      <dgm:prSet/>
      <dgm:spPr/>
      <dgm:t>
        <a:bodyPr/>
        <a:lstStyle/>
        <a:p>
          <a:pPr algn="ctr"/>
          <a:endParaRPr lang="pt-BR" sz="1400"/>
        </a:p>
      </dgm:t>
    </dgm:pt>
    <dgm:pt modelId="{FCDC30E4-9F74-4DAC-8254-BFA4D88E0529}" type="sibTrans" cxnId="{2CB36910-C4A3-47B8-A27E-5F65A4DDA095}">
      <dgm:prSet/>
      <dgm:spPr/>
      <dgm:t>
        <a:bodyPr/>
        <a:lstStyle/>
        <a:p>
          <a:pPr algn="ctr"/>
          <a:endParaRPr lang="pt-BR" sz="1400"/>
        </a:p>
      </dgm:t>
    </dgm:pt>
    <dgm:pt modelId="{1CD3092F-AA08-4FA3-BE35-98BF15DF2B65}">
      <dgm:prSet phldrT="[Texto]" custT="1"/>
      <dgm:spPr/>
      <dgm:t>
        <a:bodyPr/>
        <a:lstStyle/>
        <a:p>
          <a:pPr algn="ctr"/>
          <a:r>
            <a:rPr lang="pt-BR" sz="1400" b="1" dirty="0"/>
            <a:t>Legumes e tubérculos II</a:t>
          </a:r>
        </a:p>
      </dgm:t>
    </dgm:pt>
    <dgm:pt modelId="{95ECF1A4-C4ED-4410-B802-F434AE3C8A96}" type="parTrans" cxnId="{15194D94-9E45-4634-AB65-C3B45CEE6716}">
      <dgm:prSet/>
      <dgm:spPr/>
      <dgm:t>
        <a:bodyPr/>
        <a:lstStyle/>
        <a:p>
          <a:pPr algn="ctr"/>
          <a:endParaRPr lang="pt-BR" sz="1400"/>
        </a:p>
      </dgm:t>
    </dgm:pt>
    <dgm:pt modelId="{BDF2A434-0BE3-475F-ACBC-4FB683373701}" type="sibTrans" cxnId="{15194D94-9E45-4634-AB65-C3B45CEE6716}">
      <dgm:prSet/>
      <dgm:spPr/>
      <dgm:t>
        <a:bodyPr/>
        <a:lstStyle/>
        <a:p>
          <a:pPr algn="ctr"/>
          <a:endParaRPr lang="pt-BR" sz="1400"/>
        </a:p>
      </dgm:t>
    </dgm:pt>
    <dgm:pt modelId="{61E469F3-6D40-496E-9E13-FED5C22628C2}">
      <dgm:prSet phldrT="[Texto]" custT="1"/>
      <dgm:spPr/>
      <dgm:t>
        <a:bodyPr/>
        <a:lstStyle/>
        <a:p>
          <a:pPr algn="ctr"/>
          <a:r>
            <a:rPr lang="pt-BR" sz="1400" b="1" dirty="0"/>
            <a:t>Temperos</a:t>
          </a:r>
        </a:p>
      </dgm:t>
    </dgm:pt>
    <dgm:pt modelId="{589D0935-A22C-48C6-96CD-F820304919BC}" type="parTrans" cxnId="{9C6E9086-B94C-4A32-8C80-790ABC045EC2}">
      <dgm:prSet/>
      <dgm:spPr/>
      <dgm:t>
        <a:bodyPr/>
        <a:lstStyle/>
        <a:p>
          <a:pPr algn="ctr"/>
          <a:endParaRPr lang="pt-BR" sz="1400"/>
        </a:p>
      </dgm:t>
    </dgm:pt>
    <dgm:pt modelId="{660CC59A-7EA2-4B9F-92BF-B5ACA59BC505}" type="sibTrans" cxnId="{9C6E9086-B94C-4A32-8C80-790ABC045EC2}">
      <dgm:prSet/>
      <dgm:spPr/>
      <dgm:t>
        <a:bodyPr/>
        <a:lstStyle/>
        <a:p>
          <a:pPr algn="ctr"/>
          <a:endParaRPr lang="pt-BR" sz="1400"/>
        </a:p>
      </dgm:t>
    </dgm:pt>
    <dgm:pt modelId="{7F6F477B-18C8-418C-A640-39BD7D15973A}">
      <dgm:prSet phldrT="[Texto]" custT="1"/>
      <dgm:spPr/>
      <dgm:t>
        <a:bodyPr/>
        <a:lstStyle/>
        <a:p>
          <a:pPr algn="ctr"/>
          <a:r>
            <a:rPr lang="pt-BR" sz="1400" b="1" dirty="0"/>
            <a:t>Leite</a:t>
          </a:r>
        </a:p>
      </dgm:t>
    </dgm:pt>
    <dgm:pt modelId="{B9DF4413-DA48-4277-8C78-F1B7D833403F}" type="parTrans" cxnId="{B5999CC4-7416-4A62-A4CA-78357ABA6E43}">
      <dgm:prSet/>
      <dgm:spPr/>
      <dgm:t>
        <a:bodyPr/>
        <a:lstStyle/>
        <a:p>
          <a:pPr algn="ctr"/>
          <a:endParaRPr lang="pt-BR" sz="1400"/>
        </a:p>
      </dgm:t>
    </dgm:pt>
    <dgm:pt modelId="{81FBE6E2-602F-49B3-9774-FAADA37DD8A9}" type="sibTrans" cxnId="{B5999CC4-7416-4A62-A4CA-78357ABA6E43}">
      <dgm:prSet/>
      <dgm:spPr/>
      <dgm:t>
        <a:bodyPr/>
        <a:lstStyle/>
        <a:p>
          <a:pPr algn="ctr"/>
          <a:endParaRPr lang="pt-BR" sz="1400"/>
        </a:p>
      </dgm:t>
    </dgm:pt>
    <dgm:pt modelId="{A7244E9B-F180-4990-8DC3-B8117A629DA7}">
      <dgm:prSet phldrT="[Texto]" custT="1"/>
      <dgm:spPr/>
      <dgm:t>
        <a:bodyPr/>
        <a:lstStyle/>
        <a:p>
          <a:pPr algn="ctr"/>
          <a:r>
            <a:rPr lang="pt-BR" sz="1400" b="1" dirty="0"/>
            <a:t>Panificados</a:t>
          </a:r>
        </a:p>
      </dgm:t>
    </dgm:pt>
    <dgm:pt modelId="{8CB51326-7674-4CFC-92AC-A4B234188520}" type="parTrans" cxnId="{13BD9F87-4528-4B8D-A922-5991DDA89D2B}">
      <dgm:prSet/>
      <dgm:spPr/>
      <dgm:t>
        <a:bodyPr/>
        <a:lstStyle/>
        <a:p>
          <a:pPr algn="ctr"/>
          <a:endParaRPr lang="pt-BR" sz="1400"/>
        </a:p>
      </dgm:t>
    </dgm:pt>
    <dgm:pt modelId="{A19D44B9-27F9-4AA0-A1BF-FE23D18A5A58}" type="sibTrans" cxnId="{13BD9F87-4528-4B8D-A922-5991DDA89D2B}">
      <dgm:prSet/>
      <dgm:spPr/>
      <dgm:t>
        <a:bodyPr/>
        <a:lstStyle/>
        <a:p>
          <a:pPr algn="ctr"/>
          <a:endParaRPr lang="pt-BR" sz="1400"/>
        </a:p>
      </dgm:t>
    </dgm:pt>
    <dgm:pt modelId="{CC49B744-F927-46E5-BF93-B7DA5DA1EE46}">
      <dgm:prSet phldrT="[Texto]" custT="1"/>
      <dgm:spPr/>
      <dgm:t>
        <a:bodyPr/>
        <a:lstStyle/>
        <a:p>
          <a:pPr algn="ctr"/>
          <a:r>
            <a:rPr lang="pt-BR" sz="1400" b="1" dirty="0"/>
            <a:t>Ovos</a:t>
          </a:r>
        </a:p>
      </dgm:t>
    </dgm:pt>
    <dgm:pt modelId="{95C4F945-E3A1-4E5E-99D2-446B5239B65E}" type="parTrans" cxnId="{B647B34C-243D-443F-B33A-8EF28BDDC6CE}">
      <dgm:prSet/>
      <dgm:spPr/>
      <dgm:t>
        <a:bodyPr/>
        <a:lstStyle/>
        <a:p>
          <a:pPr algn="ctr"/>
          <a:endParaRPr lang="pt-BR" sz="1400"/>
        </a:p>
      </dgm:t>
    </dgm:pt>
    <dgm:pt modelId="{6441E15C-20C5-41DD-8F3D-609A8F739CD3}" type="sibTrans" cxnId="{B647B34C-243D-443F-B33A-8EF28BDDC6CE}">
      <dgm:prSet/>
      <dgm:spPr/>
      <dgm:t>
        <a:bodyPr/>
        <a:lstStyle/>
        <a:p>
          <a:pPr algn="ctr"/>
          <a:endParaRPr lang="pt-BR" sz="1400"/>
        </a:p>
      </dgm:t>
    </dgm:pt>
    <dgm:pt modelId="{5A869C07-61D4-4601-999B-F4381895335D}">
      <dgm:prSet phldrT="[Texto]" custT="1"/>
      <dgm:spPr/>
      <dgm:t>
        <a:bodyPr/>
        <a:lstStyle/>
        <a:p>
          <a:pPr algn="ctr"/>
          <a:r>
            <a:rPr lang="pt-BR" sz="1400" b="1" dirty="0"/>
            <a:t>Suco</a:t>
          </a:r>
        </a:p>
      </dgm:t>
    </dgm:pt>
    <dgm:pt modelId="{37BC4617-6A60-44FF-A6D9-371FC5054352}" type="parTrans" cxnId="{BFB793FA-C4F9-4140-9A5B-9EFFBEFF6585}">
      <dgm:prSet/>
      <dgm:spPr/>
      <dgm:t>
        <a:bodyPr/>
        <a:lstStyle/>
        <a:p>
          <a:pPr algn="ctr"/>
          <a:endParaRPr lang="pt-BR" sz="1400"/>
        </a:p>
      </dgm:t>
    </dgm:pt>
    <dgm:pt modelId="{1ED2CFC7-8F10-4128-96C0-468EA5F8A927}" type="sibTrans" cxnId="{BFB793FA-C4F9-4140-9A5B-9EFFBEFF6585}">
      <dgm:prSet/>
      <dgm:spPr/>
      <dgm:t>
        <a:bodyPr/>
        <a:lstStyle/>
        <a:p>
          <a:pPr algn="ctr"/>
          <a:endParaRPr lang="pt-BR" sz="1400"/>
        </a:p>
      </dgm:t>
    </dgm:pt>
    <dgm:pt modelId="{CED05715-D436-463F-9A9F-AC27F174C8FE}">
      <dgm:prSet phldrT="[Texto]" custT="1"/>
      <dgm:spPr/>
      <dgm:t>
        <a:bodyPr/>
        <a:lstStyle/>
        <a:p>
          <a:pPr algn="ctr"/>
          <a:r>
            <a:rPr lang="pt-BR" sz="1400" b="1" dirty="0"/>
            <a:t>Feijões</a:t>
          </a:r>
        </a:p>
      </dgm:t>
    </dgm:pt>
    <dgm:pt modelId="{F86EB6D7-0F2E-4F93-ADF7-6DE43CD14F68}" type="parTrans" cxnId="{D75D1875-83AC-496E-8AE9-A291AEB79C88}">
      <dgm:prSet/>
      <dgm:spPr/>
      <dgm:t>
        <a:bodyPr/>
        <a:lstStyle/>
        <a:p>
          <a:pPr algn="ctr"/>
          <a:endParaRPr lang="pt-BR" sz="1400"/>
        </a:p>
      </dgm:t>
    </dgm:pt>
    <dgm:pt modelId="{E8CCF3BB-6706-4C4D-9F2D-28A0CA7E3A29}" type="sibTrans" cxnId="{D75D1875-83AC-496E-8AE9-A291AEB79C88}">
      <dgm:prSet/>
      <dgm:spPr/>
      <dgm:t>
        <a:bodyPr/>
        <a:lstStyle/>
        <a:p>
          <a:pPr algn="ctr"/>
          <a:endParaRPr lang="pt-BR" sz="1400"/>
        </a:p>
      </dgm:t>
    </dgm:pt>
    <dgm:pt modelId="{01931420-8510-449B-9C3D-287E33C3F990}">
      <dgm:prSet phldrT="[Texto]" custT="1"/>
      <dgm:spPr/>
      <dgm:t>
        <a:bodyPr/>
        <a:lstStyle/>
        <a:p>
          <a:pPr algn="ctr"/>
          <a:r>
            <a:rPr lang="pt-BR" sz="1400" b="1" dirty="0"/>
            <a:t>Arroz</a:t>
          </a:r>
        </a:p>
      </dgm:t>
    </dgm:pt>
    <dgm:pt modelId="{0C794B87-17B0-439B-B122-AE0B656ECC31}" type="parTrans" cxnId="{885FB511-8950-4AD9-B124-954ED410EB7E}">
      <dgm:prSet/>
      <dgm:spPr/>
      <dgm:t>
        <a:bodyPr/>
        <a:lstStyle/>
        <a:p>
          <a:pPr algn="ctr"/>
          <a:endParaRPr lang="pt-BR" sz="1400"/>
        </a:p>
      </dgm:t>
    </dgm:pt>
    <dgm:pt modelId="{C2E01718-E457-45BD-9DC9-F7DC3442DAE9}" type="sibTrans" cxnId="{885FB511-8950-4AD9-B124-954ED410EB7E}">
      <dgm:prSet/>
      <dgm:spPr/>
      <dgm:t>
        <a:bodyPr/>
        <a:lstStyle/>
        <a:p>
          <a:pPr algn="ctr"/>
          <a:endParaRPr lang="pt-BR" sz="1400"/>
        </a:p>
      </dgm:t>
    </dgm:pt>
    <dgm:pt modelId="{0EE7AF66-7E7E-4746-9C9E-13D875047311}" type="pres">
      <dgm:prSet presAssocID="{6E51D1D9-2769-48C3-8C6C-77DAA2983504}" presName="composite" presStyleCnt="0">
        <dgm:presLayoutVars>
          <dgm:chMax val="1"/>
          <dgm:dir/>
          <dgm:resizeHandles val="exact"/>
        </dgm:presLayoutVars>
      </dgm:prSet>
      <dgm:spPr/>
    </dgm:pt>
    <dgm:pt modelId="{07B241DE-6A75-4B33-8B34-42A704B8356F}" type="pres">
      <dgm:prSet presAssocID="{6E51D1D9-2769-48C3-8C6C-77DAA2983504}" presName="radial" presStyleCnt="0">
        <dgm:presLayoutVars>
          <dgm:animLvl val="ctr"/>
        </dgm:presLayoutVars>
      </dgm:prSet>
      <dgm:spPr/>
    </dgm:pt>
    <dgm:pt modelId="{829CA1D6-BDBA-4185-97DC-6F1AD833DE4F}" type="pres">
      <dgm:prSet presAssocID="{5897AAC9-619B-44E3-8F11-19C9FB3BCB78}" presName="centerShape" presStyleLbl="vennNode1" presStyleIdx="0" presStyleCnt="17" custScaleX="130032" custScaleY="118687"/>
      <dgm:spPr/>
    </dgm:pt>
    <dgm:pt modelId="{03A69B4C-8223-4CCE-89F4-A6CCA1686218}" type="pres">
      <dgm:prSet presAssocID="{28981B08-D50A-49EB-AAA1-66EBD7C680C9}" presName="node" presStyleLbl="vennNode1" presStyleIdx="1" presStyleCnt="17">
        <dgm:presLayoutVars>
          <dgm:bulletEnabled val="1"/>
        </dgm:presLayoutVars>
      </dgm:prSet>
      <dgm:spPr/>
    </dgm:pt>
    <dgm:pt modelId="{350EFDDE-87BA-448E-9DD2-DC862197FBFB}" type="pres">
      <dgm:prSet presAssocID="{D825E3A6-A91C-40D2-9500-E970606F723B}" presName="node" presStyleLbl="vennNode1" presStyleIdx="2" presStyleCnt="17">
        <dgm:presLayoutVars>
          <dgm:bulletEnabled val="1"/>
        </dgm:presLayoutVars>
      </dgm:prSet>
      <dgm:spPr/>
    </dgm:pt>
    <dgm:pt modelId="{14DDDBF3-8153-4903-8645-BE83186D6FEA}" type="pres">
      <dgm:prSet presAssocID="{0592BBB8-D8C5-47C3-9843-8D1337B35448}" presName="node" presStyleLbl="vennNode1" presStyleIdx="3" presStyleCnt="17">
        <dgm:presLayoutVars>
          <dgm:bulletEnabled val="1"/>
        </dgm:presLayoutVars>
      </dgm:prSet>
      <dgm:spPr/>
    </dgm:pt>
    <dgm:pt modelId="{876E3E6F-BAF5-4093-9280-46065EE31AF9}" type="pres">
      <dgm:prSet presAssocID="{1CD3092F-AA08-4FA3-BE35-98BF15DF2B65}" presName="node" presStyleLbl="vennNode1" presStyleIdx="4" presStyleCnt="17">
        <dgm:presLayoutVars>
          <dgm:bulletEnabled val="1"/>
        </dgm:presLayoutVars>
      </dgm:prSet>
      <dgm:spPr/>
    </dgm:pt>
    <dgm:pt modelId="{CD93A412-E77A-435E-BE04-45AD716F4D6E}" type="pres">
      <dgm:prSet presAssocID="{61E469F3-6D40-496E-9E13-FED5C22628C2}" presName="node" presStyleLbl="vennNode1" presStyleIdx="5" presStyleCnt="17">
        <dgm:presLayoutVars>
          <dgm:bulletEnabled val="1"/>
        </dgm:presLayoutVars>
      </dgm:prSet>
      <dgm:spPr/>
    </dgm:pt>
    <dgm:pt modelId="{A35849BF-6778-4031-A392-4D24AD1BB3B6}" type="pres">
      <dgm:prSet presAssocID="{7F6F477B-18C8-418C-A640-39BD7D15973A}" presName="node" presStyleLbl="vennNode1" presStyleIdx="6" presStyleCnt="17">
        <dgm:presLayoutVars>
          <dgm:bulletEnabled val="1"/>
        </dgm:presLayoutVars>
      </dgm:prSet>
      <dgm:spPr/>
    </dgm:pt>
    <dgm:pt modelId="{2FDF8DB2-2F73-4B75-B7F2-9261ACC73853}" type="pres">
      <dgm:prSet presAssocID="{A7244E9B-F180-4990-8DC3-B8117A629DA7}" presName="node" presStyleLbl="vennNode1" presStyleIdx="7" presStyleCnt="17">
        <dgm:presLayoutVars>
          <dgm:bulletEnabled val="1"/>
        </dgm:presLayoutVars>
      </dgm:prSet>
      <dgm:spPr/>
    </dgm:pt>
    <dgm:pt modelId="{C19C7D01-FE94-4849-BF78-3F5CA2DA2C23}" type="pres">
      <dgm:prSet presAssocID="{CC49B744-F927-46E5-BF93-B7DA5DA1EE46}" presName="node" presStyleLbl="vennNode1" presStyleIdx="8" presStyleCnt="17">
        <dgm:presLayoutVars>
          <dgm:bulletEnabled val="1"/>
        </dgm:presLayoutVars>
      </dgm:prSet>
      <dgm:spPr/>
    </dgm:pt>
    <dgm:pt modelId="{2D45D5E9-45A0-4175-B323-2C5E1CC751F7}" type="pres">
      <dgm:prSet presAssocID="{5A869C07-61D4-4601-999B-F4381895335D}" presName="node" presStyleLbl="vennNode1" presStyleIdx="9" presStyleCnt="17">
        <dgm:presLayoutVars>
          <dgm:bulletEnabled val="1"/>
        </dgm:presLayoutVars>
      </dgm:prSet>
      <dgm:spPr/>
    </dgm:pt>
    <dgm:pt modelId="{B7AE00C6-176E-4F8D-AEB5-A0834118DE96}" type="pres">
      <dgm:prSet presAssocID="{CED05715-D436-463F-9A9F-AC27F174C8FE}" presName="node" presStyleLbl="vennNode1" presStyleIdx="10" presStyleCnt="17">
        <dgm:presLayoutVars>
          <dgm:bulletEnabled val="1"/>
        </dgm:presLayoutVars>
      </dgm:prSet>
      <dgm:spPr/>
    </dgm:pt>
    <dgm:pt modelId="{8E6481A6-BBDC-4D1B-83D9-0F5B480704C9}" type="pres">
      <dgm:prSet presAssocID="{01931420-8510-449B-9C3D-287E33C3F990}" presName="node" presStyleLbl="vennNode1" presStyleIdx="11" presStyleCnt="17">
        <dgm:presLayoutVars>
          <dgm:bulletEnabled val="1"/>
        </dgm:presLayoutVars>
      </dgm:prSet>
      <dgm:spPr/>
    </dgm:pt>
    <dgm:pt modelId="{42D6A973-EDFD-409A-90C7-1637888C47A8}" type="pres">
      <dgm:prSet presAssocID="{13E501FB-BECD-415F-AAEC-4358132FDEB9}" presName="node" presStyleLbl="vennNode1" presStyleIdx="12" presStyleCnt="17">
        <dgm:presLayoutVars>
          <dgm:bulletEnabled val="1"/>
        </dgm:presLayoutVars>
      </dgm:prSet>
      <dgm:spPr/>
    </dgm:pt>
    <dgm:pt modelId="{F2DC6EE6-0A73-438E-AB40-4C5CAF5D0CFC}" type="pres">
      <dgm:prSet presAssocID="{658AE2AC-0B1B-4F67-A748-E2AF378F3D9F}" presName="node" presStyleLbl="vennNode1" presStyleIdx="13" presStyleCnt="17">
        <dgm:presLayoutVars>
          <dgm:bulletEnabled val="1"/>
        </dgm:presLayoutVars>
      </dgm:prSet>
      <dgm:spPr/>
    </dgm:pt>
    <dgm:pt modelId="{4FA198FA-D2BB-453F-9E89-F5BBFEF724F8}" type="pres">
      <dgm:prSet presAssocID="{ED66322E-2211-4725-BA0C-193288CA9612}" presName="node" presStyleLbl="vennNode1" presStyleIdx="14" presStyleCnt="17">
        <dgm:presLayoutVars>
          <dgm:bulletEnabled val="1"/>
        </dgm:presLayoutVars>
      </dgm:prSet>
      <dgm:spPr/>
    </dgm:pt>
    <dgm:pt modelId="{BC78E3FB-ADD4-49A3-8596-A3DC5816CCAD}" type="pres">
      <dgm:prSet presAssocID="{EB8FD33D-9CA6-4EE5-A700-A27F2A4D1AB3}" presName="node" presStyleLbl="vennNode1" presStyleIdx="15" presStyleCnt="17">
        <dgm:presLayoutVars>
          <dgm:bulletEnabled val="1"/>
        </dgm:presLayoutVars>
      </dgm:prSet>
      <dgm:spPr/>
    </dgm:pt>
    <dgm:pt modelId="{AA0D5243-E006-475B-887A-A9238FF4C57E}" type="pres">
      <dgm:prSet presAssocID="{F2EE7AE8-5A86-4A04-9F97-81C3F9891BDA}" presName="node" presStyleLbl="vennNode1" presStyleIdx="16" presStyleCnt="17">
        <dgm:presLayoutVars>
          <dgm:bulletEnabled val="1"/>
        </dgm:presLayoutVars>
      </dgm:prSet>
      <dgm:spPr/>
    </dgm:pt>
  </dgm:ptLst>
  <dgm:cxnLst>
    <dgm:cxn modelId="{1D0BE40C-A6F3-42CD-9DB3-6551B259FDED}" srcId="{5897AAC9-619B-44E3-8F11-19C9FB3BCB78}" destId="{658AE2AC-0B1B-4F67-A748-E2AF378F3D9F}" srcOrd="12" destOrd="0" parTransId="{65CD105D-BA6C-4DAF-89C0-E39F74A1032A}" sibTransId="{83122AF1-CC09-4111-8B06-167DB84D4B87}"/>
    <dgm:cxn modelId="{2CB36910-C4A3-47B8-A27E-5F65A4DDA095}" srcId="{5897AAC9-619B-44E3-8F11-19C9FB3BCB78}" destId="{F2EE7AE8-5A86-4A04-9F97-81C3F9891BDA}" srcOrd="15" destOrd="0" parTransId="{902119CD-FCBE-43FE-97F1-94548732CC01}" sibTransId="{FCDC30E4-9F74-4DAC-8254-BFA4D88E0529}"/>
    <dgm:cxn modelId="{885FB511-8950-4AD9-B124-954ED410EB7E}" srcId="{5897AAC9-619B-44E3-8F11-19C9FB3BCB78}" destId="{01931420-8510-449B-9C3D-287E33C3F990}" srcOrd="10" destOrd="0" parTransId="{0C794B87-17B0-439B-B122-AE0B656ECC31}" sibTransId="{C2E01718-E457-45BD-9DC9-F7DC3442DAE9}"/>
    <dgm:cxn modelId="{BD3E1619-ADDE-4EF3-A3C6-A2D4C14AE508}" type="presOf" srcId="{7F6F477B-18C8-418C-A640-39BD7D15973A}" destId="{A35849BF-6778-4031-A392-4D24AD1BB3B6}" srcOrd="0" destOrd="0" presId="urn:microsoft.com/office/officeart/2005/8/layout/radial3"/>
    <dgm:cxn modelId="{B0D3C319-D3F6-4005-BAFA-F3B80943DAD5}" type="presOf" srcId="{0592BBB8-D8C5-47C3-9843-8D1337B35448}" destId="{14DDDBF3-8153-4903-8645-BE83186D6FEA}" srcOrd="0" destOrd="0" presId="urn:microsoft.com/office/officeart/2005/8/layout/radial3"/>
    <dgm:cxn modelId="{CF00BA24-324C-44A2-8779-2DC786AC661E}" srcId="{5897AAC9-619B-44E3-8F11-19C9FB3BCB78}" destId="{ED66322E-2211-4725-BA0C-193288CA9612}" srcOrd="13" destOrd="0" parTransId="{7BF275AF-76C7-41B7-8EB1-4F1BAE16BF24}" sibTransId="{89755018-ED7B-4B74-A849-5F1A18902E1D}"/>
    <dgm:cxn modelId="{0BA3F12D-854F-4F65-A6F3-F61DE1D5099D}" type="presOf" srcId="{5A869C07-61D4-4601-999B-F4381895335D}" destId="{2D45D5E9-45A0-4175-B323-2C5E1CC751F7}" srcOrd="0" destOrd="0" presId="urn:microsoft.com/office/officeart/2005/8/layout/radial3"/>
    <dgm:cxn modelId="{0661F05C-6EAF-45B7-B054-0EF4907214DE}" type="presOf" srcId="{5897AAC9-619B-44E3-8F11-19C9FB3BCB78}" destId="{829CA1D6-BDBA-4185-97DC-6F1AD833DE4F}" srcOrd="0" destOrd="0" presId="urn:microsoft.com/office/officeart/2005/8/layout/radial3"/>
    <dgm:cxn modelId="{B3408361-CC61-4E84-B416-002D836254B4}" type="presOf" srcId="{ED66322E-2211-4725-BA0C-193288CA9612}" destId="{4FA198FA-D2BB-453F-9E89-F5BBFEF724F8}" srcOrd="0" destOrd="0" presId="urn:microsoft.com/office/officeart/2005/8/layout/radial3"/>
    <dgm:cxn modelId="{9BD5A661-1AC3-49B9-BA0F-A3790B0609CC}" type="presOf" srcId="{CED05715-D436-463F-9A9F-AC27F174C8FE}" destId="{B7AE00C6-176E-4F8D-AEB5-A0834118DE96}" srcOrd="0" destOrd="0" presId="urn:microsoft.com/office/officeart/2005/8/layout/radial3"/>
    <dgm:cxn modelId="{3F6CDC6A-E1D2-404D-A814-BB559010922A}" type="presOf" srcId="{A7244E9B-F180-4990-8DC3-B8117A629DA7}" destId="{2FDF8DB2-2F73-4B75-B7F2-9261ACC73853}" srcOrd="0" destOrd="0" presId="urn:microsoft.com/office/officeart/2005/8/layout/radial3"/>
    <dgm:cxn modelId="{44465C6B-4B8C-4F90-94B2-2EB881FFD1D2}" type="presOf" srcId="{658AE2AC-0B1B-4F67-A748-E2AF378F3D9F}" destId="{F2DC6EE6-0A73-438E-AB40-4C5CAF5D0CFC}" srcOrd="0" destOrd="0" presId="urn:microsoft.com/office/officeart/2005/8/layout/radial3"/>
    <dgm:cxn modelId="{0DCA4C6B-97B9-43FB-9248-37BEAF64B693}" type="presOf" srcId="{1CD3092F-AA08-4FA3-BE35-98BF15DF2B65}" destId="{876E3E6F-BAF5-4093-9280-46065EE31AF9}" srcOrd="0" destOrd="0" presId="urn:microsoft.com/office/officeart/2005/8/layout/radial3"/>
    <dgm:cxn modelId="{B647B34C-243D-443F-B33A-8EF28BDDC6CE}" srcId="{5897AAC9-619B-44E3-8F11-19C9FB3BCB78}" destId="{CC49B744-F927-46E5-BF93-B7DA5DA1EE46}" srcOrd="7" destOrd="0" parTransId="{95C4F945-E3A1-4E5E-99D2-446B5239B65E}" sibTransId="{6441E15C-20C5-41DD-8F3D-609A8F739CD3}"/>
    <dgm:cxn modelId="{54A8EE4E-B9D5-4389-BAAD-7AAE32FC6704}" srcId="{5897AAC9-619B-44E3-8F11-19C9FB3BCB78}" destId="{D825E3A6-A91C-40D2-9500-E970606F723B}" srcOrd="1" destOrd="0" parTransId="{F8DEC5B2-8D3C-4F8E-A850-605D6B6DCEFE}" sibTransId="{05E623A9-6AC9-44CE-AABA-E937BFAC48B6}"/>
    <dgm:cxn modelId="{D75D1875-83AC-496E-8AE9-A291AEB79C88}" srcId="{5897AAC9-619B-44E3-8F11-19C9FB3BCB78}" destId="{CED05715-D436-463F-9A9F-AC27F174C8FE}" srcOrd="9" destOrd="0" parTransId="{F86EB6D7-0F2E-4F93-ADF7-6DE43CD14F68}" sibTransId="{E8CCF3BB-6706-4C4D-9F2D-28A0CA7E3A29}"/>
    <dgm:cxn modelId="{07BA0879-D1E8-4B8D-AF7E-252AF528B461}" type="presOf" srcId="{28981B08-D50A-49EB-AAA1-66EBD7C680C9}" destId="{03A69B4C-8223-4CCE-89F4-A6CCA1686218}" srcOrd="0" destOrd="0" presId="urn:microsoft.com/office/officeart/2005/8/layout/radial3"/>
    <dgm:cxn modelId="{C1F00D5A-A497-427D-A5F7-1F352A924C81}" srcId="{6E51D1D9-2769-48C3-8C6C-77DAA2983504}" destId="{5897AAC9-619B-44E3-8F11-19C9FB3BCB78}" srcOrd="0" destOrd="0" parTransId="{2B2ADAFC-4B96-4CF1-9591-0443A53DAE8A}" sibTransId="{42F48672-3D8E-48DA-B8C1-E00102C1C9F6}"/>
    <dgm:cxn modelId="{9C6E9086-B94C-4A32-8C80-790ABC045EC2}" srcId="{5897AAC9-619B-44E3-8F11-19C9FB3BCB78}" destId="{61E469F3-6D40-496E-9E13-FED5C22628C2}" srcOrd="4" destOrd="0" parTransId="{589D0935-A22C-48C6-96CD-F820304919BC}" sibTransId="{660CC59A-7EA2-4B9F-92BF-B5ACA59BC505}"/>
    <dgm:cxn modelId="{13BD9F87-4528-4B8D-A922-5991DDA89D2B}" srcId="{5897AAC9-619B-44E3-8F11-19C9FB3BCB78}" destId="{A7244E9B-F180-4990-8DC3-B8117A629DA7}" srcOrd="6" destOrd="0" parTransId="{8CB51326-7674-4CFC-92AC-A4B234188520}" sibTransId="{A19D44B9-27F9-4AA0-A1BF-FE23D18A5A58}"/>
    <dgm:cxn modelId="{15194D94-9E45-4634-AB65-C3B45CEE6716}" srcId="{5897AAC9-619B-44E3-8F11-19C9FB3BCB78}" destId="{1CD3092F-AA08-4FA3-BE35-98BF15DF2B65}" srcOrd="3" destOrd="0" parTransId="{95ECF1A4-C4ED-4410-B802-F434AE3C8A96}" sibTransId="{BDF2A434-0BE3-475F-ACBC-4FB683373701}"/>
    <dgm:cxn modelId="{EC13619A-A3FF-45A2-99DA-218E283CEA5F}" type="presOf" srcId="{EB8FD33D-9CA6-4EE5-A700-A27F2A4D1AB3}" destId="{BC78E3FB-ADD4-49A3-8596-A3DC5816CCAD}" srcOrd="0" destOrd="0" presId="urn:microsoft.com/office/officeart/2005/8/layout/radial3"/>
    <dgm:cxn modelId="{C4435E9B-E2A5-4A57-945B-2EBDEC94628B}" srcId="{5897AAC9-619B-44E3-8F11-19C9FB3BCB78}" destId="{0592BBB8-D8C5-47C3-9843-8D1337B35448}" srcOrd="2" destOrd="0" parTransId="{27449BAF-6FA1-43CF-942F-84D94DDDE8E4}" sibTransId="{ABBD90D4-B059-493D-9A4C-2C8543C04C43}"/>
    <dgm:cxn modelId="{C369179D-F5DD-44B1-9EA3-8394D7F965BA}" type="presOf" srcId="{01931420-8510-449B-9C3D-287E33C3F990}" destId="{8E6481A6-BBDC-4D1B-83D9-0F5B480704C9}" srcOrd="0" destOrd="0" presId="urn:microsoft.com/office/officeart/2005/8/layout/radial3"/>
    <dgm:cxn modelId="{53F90DA5-E473-4D01-8AAE-AE9E8C64A730}" type="presOf" srcId="{CC49B744-F927-46E5-BF93-B7DA5DA1EE46}" destId="{C19C7D01-FE94-4849-BF78-3F5CA2DA2C23}" srcOrd="0" destOrd="0" presId="urn:microsoft.com/office/officeart/2005/8/layout/radial3"/>
    <dgm:cxn modelId="{C71E22A8-535F-411B-9342-8606A37BB955}" type="presOf" srcId="{13E501FB-BECD-415F-AAEC-4358132FDEB9}" destId="{42D6A973-EDFD-409A-90C7-1637888C47A8}" srcOrd="0" destOrd="0" presId="urn:microsoft.com/office/officeart/2005/8/layout/radial3"/>
    <dgm:cxn modelId="{CF7B2EB9-44C8-4F74-B94C-3C75B3112A13}" type="presOf" srcId="{6E51D1D9-2769-48C3-8C6C-77DAA2983504}" destId="{0EE7AF66-7E7E-4746-9C9E-13D875047311}" srcOrd="0" destOrd="0" presId="urn:microsoft.com/office/officeart/2005/8/layout/radial3"/>
    <dgm:cxn modelId="{B5999CC4-7416-4A62-A4CA-78357ABA6E43}" srcId="{5897AAC9-619B-44E3-8F11-19C9FB3BCB78}" destId="{7F6F477B-18C8-418C-A640-39BD7D15973A}" srcOrd="5" destOrd="0" parTransId="{B9DF4413-DA48-4277-8C78-F1B7D833403F}" sibTransId="{81FBE6E2-602F-49B3-9774-FAADA37DD8A9}"/>
    <dgm:cxn modelId="{CAE0CDDA-4CA3-4A18-81C4-7D82A6A00012}" srcId="{5897AAC9-619B-44E3-8F11-19C9FB3BCB78}" destId="{EB8FD33D-9CA6-4EE5-A700-A27F2A4D1AB3}" srcOrd="14" destOrd="0" parTransId="{BB37C8E2-4F02-4153-823F-C69961EB759F}" sibTransId="{B7CE504B-D152-4873-ABEB-81B2420C800F}"/>
    <dgm:cxn modelId="{ACB73FE5-4244-4475-B15B-6036BA506BB1}" srcId="{5897AAC9-619B-44E3-8F11-19C9FB3BCB78}" destId="{13E501FB-BECD-415F-AAEC-4358132FDEB9}" srcOrd="11" destOrd="0" parTransId="{56ED3521-3583-42A9-BF0A-6DAC0DE7A97D}" sibTransId="{19BC73E2-E949-4093-A23D-F6BC9031FDE8}"/>
    <dgm:cxn modelId="{81DC33E9-9B6B-4B89-AF87-EFB538C526CC}" type="presOf" srcId="{F2EE7AE8-5A86-4A04-9F97-81C3F9891BDA}" destId="{AA0D5243-E006-475B-887A-A9238FF4C57E}" srcOrd="0" destOrd="0" presId="urn:microsoft.com/office/officeart/2005/8/layout/radial3"/>
    <dgm:cxn modelId="{D7F67DEA-06B5-47AA-A0D9-5782D610E704}" type="presOf" srcId="{D825E3A6-A91C-40D2-9500-E970606F723B}" destId="{350EFDDE-87BA-448E-9DD2-DC862197FBFB}" srcOrd="0" destOrd="0" presId="urn:microsoft.com/office/officeart/2005/8/layout/radial3"/>
    <dgm:cxn modelId="{5FAC32F4-2118-4BBE-B878-A3BBAE3E8824}" srcId="{5897AAC9-619B-44E3-8F11-19C9FB3BCB78}" destId="{28981B08-D50A-49EB-AAA1-66EBD7C680C9}" srcOrd="0" destOrd="0" parTransId="{D3F882C7-1A92-48B0-9199-95B05345FBF5}" sibTransId="{7F27ED3A-03E1-4C91-8B13-3BE4A86E7DE7}"/>
    <dgm:cxn modelId="{91F030F9-EED3-4C3B-9E7D-7644F7CDBAF0}" type="presOf" srcId="{61E469F3-6D40-496E-9E13-FED5C22628C2}" destId="{CD93A412-E77A-435E-BE04-45AD716F4D6E}" srcOrd="0" destOrd="0" presId="urn:microsoft.com/office/officeart/2005/8/layout/radial3"/>
    <dgm:cxn modelId="{BFB793FA-C4F9-4140-9A5B-9EFFBEFF6585}" srcId="{5897AAC9-619B-44E3-8F11-19C9FB3BCB78}" destId="{5A869C07-61D4-4601-999B-F4381895335D}" srcOrd="8" destOrd="0" parTransId="{37BC4617-6A60-44FF-A6D9-371FC5054352}" sibTransId="{1ED2CFC7-8F10-4128-96C0-468EA5F8A927}"/>
    <dgm:cxn modelId="{501B9B82-A814-486A-8109-653E550B24B0}" type="presParOf" srcId="{0EE7AF66-7E7E-4746-9C9E-13D875047311}" destId="{07B241DE-6A75-4B33-8B34-42A704B8356F}" srcOrd="0" destOrd="0" presId="urn:microsoft.com/office/officeart/2005/8/layout/radial3"/>
    <dgm:cxn modelId="{EAC8604C-0577-44E7-B6F5-DB27F604AF3E}" type="presParOf" srcId="{07B241DE-6A75-4B33-8B34-42A704B8356F}" destId="{829CA1D6-BDBA-4185-97DC-6F1AD833DE4F}" srcOrd="0" destOrd="0" presId="urn:microsoft.com/office/officeart/2005/8/layout/radial3"/>
    <dgm:cxn modelId="{28809D8E-08FA-4713-B2EE-BD4725B1741F}" type="presParOf" srcId="{07B241DE-6A75-4B33-8B34-42A704B8356F}" destId="{03A69B4C-8223-4CCE-89F4-A6CCA1686218}" srcOrd="1" destOrd="0" presId="urn:microsoft.com/office/officeart/2005/8/layout/radial3"/>
    <dgm:cxn modelId="{2492951A-F400-4AA6-A711-C20A732B63BF}" type="presParOf" srcId="{07B241DE-6A75-4B33-8B34-42A704B8356F}" destId="{350EFDDE-87BA-448E-9DD2-DC862197FBFB}" srcOrd="2" destOrd="0" presId="urn:microsoft.com/office/officeart/2005/8/layout/radial3"/>
    <dgm:cxn modelId="{EBD82F87-4885-4ED6-94B7-867B17F140D6}" type="presParOf" srcId="{07B241DE-6A75-4B33-8B34-42A704B8356F}" destId="{14DDDBF3-8153-4903-8645-BE83186D6FEA}" srcOrd="3" destOrd="0" presId="urn:microsoft.com/office/officeart/2005/8/layout/radial3"/>
    <dgm:cxn modelId="{5F5754E7-BC59-4C2C-9E5D-F638C6D04AE7}" type="presParOf" srcId="{07B241DE-6A75-4B33-8B34-42A704B8356F}" destId="{876E3E6F-BAF5-4093-9280-46065EE31AF9}" srcOrd="4" destOrd="0" presId="urn:microsoft.com/office/officeart/2005/8/layout/radial3"/>
    <dgm:cxn modelId="{66CD7454-AF20-4FC3-B493-4D3E00ACBD85}" type="presParOf" srcId="{07B241DE-6A75-4B33-8B34-42A704B8356F}" destId="{CD93A412-E77A-435E-BE04-45AD716F4D6E}" srcOrd="5" destOrd="0" presId="urn:microsoft.com/office/officeart/2005/8/layout/radial3"/>
    <dgm:cxn modelId="{C67E39B3-9E13-4B21-A65C-81608D4CA971}" type="presParOf" srcId="{07B241DE-6A75-4B33-8B34-42A704B8356F}" destId="{A35849BF-6778-4031-A392-4D24AD1BB3B6}" srcOrd="6" destOrd="0" presId="urn:microsoft.com/office/officeart/2005/8/layout/radial3"/>
    <dgm:cxn modelId="{62CB4F72-69F3-47FB-A052-1D0189E2F16B}" type="presParOf" srcId="{07B241DE-6A75-4B33-8B34-42A704B8356F}" destId="{2FDF8DB2-2F73-4B75-B7F2-9261ACC73853}" srcOrd="7" destOrd="0" presId="urn:microsoft.com/office/officeart/2005/8/layout/radial3"/>
    <dgm:cxn modelId="{E098A911-23D8-4FA7-A4CD-63210FE70E1E}" type="presParOf" srcId="{07B241DE-6A75-4B33-8B34-42A704B8356F}" destId="{C19C7D01-FE94-4849-BF78-3F5CA2DA2C23}" srcOrd="8" destOrd="0" presId="urn:microsoft.com/office/officeart/2005/8/layout/radial3"/>
    <dgm:cxn modelId="{4E4C9963-4B0A-4769-A39C-6D872961A524}" type="presParOf" srcId="{07B241DE-6A75-4B33-8B34-42A704B8356F}" destId="{2D45D5E9-45A0-4175-B323-2C5E1CC751F7}" srcOrd="9" destOrd="0" presId="urn:microsoft.com/office/officeart/2005/8/layout/radial3"/>
    <dgm:cxn modelId="{2FB9BF0C-71C6-4430-96B6-944E1161C75C}" type="presParOf" srcId="{07B241DE-6A75-4B33-8B34-42A704B8356F}" destId="{B7AE00C6-176E-4F8D-AEB5-A0834118DE96}" srcOrd="10" destOrd="0" presId="urn:microsoft.com/office/officeart/2005/8/layout/radial3"/>
    <dgm:cxn modelId="{B70C55AF-BDF5-4084-952D-814634FB71A4}" type="presParOf" srcId="{07B241DE-6A75-4B33-8B34-42A704B8356F}" destId="{8E6481A6-BBDC-4D1B-83D9-0F5B480704C9}" srcOrd="11" destOrd="0" presId="urn:microsoft.com/office/officeart/2005/8/layout/radial3"/>
    <dgm:cxn modelId="{8CE6195E-5329-4467-83B1-9341889A26E0}" type="presParOf" srcId="{07B241DE-6A75-4B33-8B34-42A704B8356F}" destId="{42D6A973-EDFD-409A-90C7-1637888C47A8}" srcOrd="12" destOrd="0" presId="urn:microsoft.com/office/officeart/2005/8/layout/radial3"/>
    <dgm:cxn modelId="{0EC4573F-7A82-423E-877F-4FCA66776416}" type="presParOf" srcId="{07B241DE-6A75-4B33-8B34-42A704B8356F}" destId="{F2DC6EE6-0A73-438E-AB40-4C5CAF5D0CFC}" srcOrd="13" destOrd="0" presId="urn:microsoft.com/office/officeart/2005/8/layout/radial3"/>
    <dgm:cxn modelId="{F982C8C1-BB5E-4452-B6A4-1AB082F512B5}" type="presParOf" srcId="{07B241DE-6A75-4B33-8B34-42A704B8356F}" destId="{4FA198FA-D2BB-453F-9E89-F5BBFEF724F8}" srcOrd="14" destOrd="0" presId="urn:microsoft.com/office/officeart/2005/8/layout/radial3"/>
    <dgm:cxn modelId="{05070F70-2920-46D8-93C1-EE8E6E66AA42}" type="presParOf" srcId="{07B241DE-6A75-4B33-8B34-42A704B8356F}" destId="{BC78E3FB-ADD4-49A3-8596-A3DC5816CCAD}" srcOrd="15" destOrd="0" presId="urn:microsoft.com/office/officeart/2005/8/layout/radial3"/>
    <dgm:cxn modelId="{99523373-EA4B-4EDA-9A3B-09521A05B728}" type="presParOf" srcId="{07B241DE-6A75-4B33-8B34-42A704B8356F}" destId="{AA0D5243-E006-475B-887A-A9238FF4C57E}" srcOrd="1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1B483-0F4E-4C0A-9CD7-F51B904F95FA}" type="doc">
      <dgm:prSet loTypeId="urn:microsoft.com/office/officeart/2005/8/layout/arrow2" loCatId="process" qsTypeId="urn:microsoft.com/office/officeart/2005/8/quickstyle/simple1" qsCatId="simple" csTypeId="urn:microsoft.com/office/officeart/2005/8/colors/accent1_2" csCatId="accent1" phldr="1"/>
      <dgm:spPr/>
    </dgm:pt>
    <dgm:pt modelId="{FA66EBEF-CA14-4B1E-9A16-6E7C96027C28}">
      <dgm:prSet phldrT="[Texto]" custT="1"/>
      <dgm:spPr/>
      <dgm:t>
        <a:bodyPr/>
        <a:lstStyle/>
        <a:p>
          <a:r>
            <a:rPr lang="pt-BR" sz="2400" dirty="0"/>
            <a:t>29 20211</a:t>
          </a:r>
        </a:p>
      </dgm:t>
    </dgm:pt>
    <dgm:pt modelId="{A302C974-5B58-45F8-A881-7377BA7120EF}" type="parTrans" cxnId="{FE8C841E-D418-443C-96DC-B3D902766272}">
      <dgm:prSet/>
      <dgm:spPr/>
      <dgm:t>
        <a:bodyPr/>
        <a:lstStyle/>
        <a:p>
          <a:endParaRPr lang="pt-BR" sz="2400"/>
        </a:p>
      </dgm:t>
    </dgm:pt>
    <dgm:pt modelId="{08E57F20-B990-449F-86F8-B4B99A023AA6}" type="sibTrans" cxnId="{FE8C841E-D418-443C-96DC-B3D902766272}">
      <dgm:prSet/>
      <dgm:spPr/>
      <dgm:t>
        <a:bodyPr/>
        <a:lstStyle/>
        <a:p>
          <a:endParaRPr lang="pt-BR" sz="2400"/>
        </a:p>
      </dgm:t>
    </dgm:pt>
    <dgm:pt modelId="{4BC4AE97-3E11-4A42-86C9-DB3DF58CC33F}">
      <dgm:prSet phldrT="[Texto]" custT="1"/>
      <dgm:spPr/>
      <dgm:t>
        <a:bodyPr/>
        <a:lstStyle/>
        <a:p>
          <a:r>
            <a:rPr lang="pt-BR" sz="2400" dirty="0"/>
            <a:t>191</a:t>
          </a:r>
        </a:p>
        <a:p>
          <a:r>
            <a:rPr lang="pt-BR" sz="2400" dirty="0"/>
            <a:t>2021</a:t>
          </a:r>
        </a:p>
      </dgm:t>
    </dgm:pt>
    <dgm:pt modelId="{2F695A9F-CF62-4033-9156-98C7995C5AB5}" type="parTrans" cxnId="{5EDAE294-C660-423D-A476-69174A1F267D}">
      <dgm:prSet/>
      <dgm:spPr/>
      <dgm:t>
        <a:bodyPr/>
        <a:lstStyle/>
        <a:p>
          <a:endParaRPr lang="pt-BR" sz="2400"/>
        </a:p>
      </dgm:t>
    </dgm:pt>
    <dgm:pt modelId="{A4DC87F0-6340-4255-A0A0-E36CBABFAECB}" type="sibTrans" cxnId="{5EDAE294-C660-423D-A476-69174A1F267D}">
      <dgm:prSet/>
      <dgm:spPr/>
      <dgm:t>
        <a:bodyPr/>
        <a:lstStyle/>
        <a:p>
          <a:endParaRPr lang="pt-BR" sz="2400"/>
        </a:p>
      </dgm:t>
    </dgm:pt>
    <dgm:pt modelId="{A07B940F-B88E-4CB9-B50C-89786E691EBE}">
      <dgm:prSet phldrT="[Texto]" custT="1"/>
      <dgm:spPr/>
      <dgm:t>
        <a:bodyPr/>
        <a:lstStyle/>
        <a:p>
          <a:r>
            <a:rPr lang="pt-BR" sz="2400" dirty="0"/>
            <a:t>268</a:t>
          </a:r>
        </a:p>
        <a:p>
          <a:r>
            <a:rPr lang="pt-BR" sz="2400" dirty="0"/>
            <a:t>2022</a:t>
          </a:r>
        </a:p>
      </dgm:t>
    </dgm:pt>
    <dgm:pt modelId="{478904CE-AF6E-4F6E-ACD1-6DB39F4DEEDA}" type="parTrans" cxnId="{93F2872E-58C5-4E32-BC4B-D89F214724B9}">
      <dgm:prSet/>
      <dgm:spPr/>
      <dgm:t>
        <a:bodyPr/>
        <a:lstStyle/>
        <a:p>
          <a:endParaRPr lang="pt-BR" sz="2400"/>
        </a:p>
      </dgm:t>
    </dgm:pt>
    <dgm:pt modelId="{5BE2EFA9-908E-4826-B3F1-E2F2AE0BC9AA}" type="sibTrans" cxnId="{93F2872E-58C5-4E32-BC4B-D89F214724B9}">
      <dgm:prSet/>
      <dgm:spPr/>
      <dgm:t>
        <a:bodyPr/>
        <a:lstStyle/>
        <a:p>
          <a:endParaRPr lang="pt-BR" sz="2400"/>
        </a:p>
      </dgm:t>
    </dgm:pt>
    <dgm:pt modelId="{0FF6B589-DE20-4143-BAA4-C41946CF86DA}">
      <dgm:prSet custT="1"/>
      <dgm:spPr/>
      <dgm:t>
        <a:bodyPr/>
        <a:lstStyle/>
        <a:p>
          <a:r>
            <a:rPr lang="pt-BR" sz="2400" dirty="0"/>
            <a:t>300</a:t>
          </a:r>
        </a:p>
        <a:p>
          <a:r>
            <a:rPr lang="pt-BR" sz="2400" dirty="0"/>
            <a:t>2023</a:t>
          </a:r>
        </a:p>
      </dgm:t>
    </dgm:pt>
    <dgm:pt modelId="{8C90C4A2-3427-4E81-96EE-68815F6F935B}" type="parTrans" cxnId="{65ACAF50-82B3-4E7C-A4BF-13FAC9D7BA63}">
      <dgm:prSet/>
      <dgm:spPr/>
      <dgm:t>
        <a:bodyPr/>
        <a:lstStyle/>
        <a:p>
          <a:endParaRPr lang="pt-BR" sz="2400"/>
        </a:p>
      </dgm:t>
    </dgm:pt>
    <dgm:pt modelId="{EC5D2FB3-0051-42E6-A074-261B0E535CCB}" type="sibTrans" cxnId="{65ACAF50-82B3-4E7C-A4BF-13FAC9D7BA63}">
      <dgm:prSet/>
      <dgm:spPr/>
      <dgm:t>
        <a:bodyPr/>
        <a:lstStyle/>
        <a:p>
          <a:endParaRPr lang="pt-BR" sz="2400"/>
        </a:p>
      </dgm:t>
    </dgm:pt>
    <dgm:pt modelId="{63A92726-BAE2-4C52-AF61-BB236A065AD2}" type="pres">
      <dgm:prSet presAssocID="{BCD1B483-0F4E-4C0A-9CD7-F51B904F95FA}" presName="arrowDiagram" presStyleCnt="0">
        <dgm:presLayoutVars>
          <dgm:chMax val="5"/>
          <dgm:dir/>
          <dgm:resizeHandles val="exact"/>
        </dgm:presLayoutVars>
      </dgm:prSet>
      <dgm:spPr/>
    </dgm:pt>
    <dgm:pt modelId="{0B7A9B41-4B31-40CD-B2D9-110EFE7612B0}" type="pres">
      <dgm:prSet presAssocID="{BCD1B483-0F4E-4C0A-9CD7-F51B904F95FA}" presName="arrow" presStyleLbl="bgShp" presStyleIdx="0" presStyleCnt="1" custLinFactNeighborX="-34119" custLinFactNeighborY="1654"/>
      <dgm:spPr>
        <a:solidFill>
          <a:srgbClr val="92D050"/>
        </a:solidFill>
      </dgm:spPr>
    </dgm:pt>
    <dgm:pt modelId="{F46F394A-1793-4A07-858E-A3B879C26A8E}" type="pres">
      <dgm:prSet presAssocID="{BCD1B483-0F4E-4C0A-9CD7-F51B904F95FA}" presName="arrowDiagram4" presStyleCnt="0"/>
      <dgm:spPr/>
    </dgm:pt>
    <dgm:pt modelId="{8862DED1-9BDA-40BE-AFA8-34BD5C13D427}" type="pres">
      <dgm:prSet presAssocID="{FA66EBEF-CA14-4B1E-9A16-6E7C96027C28}" presName="bullet4a" presStyleLbl="node1" presStyleIdx="0" presStyleCnt="4"/>
      <dgm:spPr/>
    </dgm:pt>
    <dgm:pt modelId="{C2250F97-7A34-4ADF-AD02-F1D33C3435DA}" type="pres">
      <dgm:prSet presAssocID="{FA66EBEF-CA14-4B1E-9A16-6E7C96027C28}" presName="textBox4a" presStyleLbl="revTx" presStyleIdx="0" presStyleCnt="4">
        <dgm:presLayoutVars>
          <dgm:bulletEnabled val="1"/>
        </dgm:presLayoutVars>
      </dgm:prSet>
      <dgm:spPr/>
    </dgm:pt>
    <dgm:pt modelId="{7ADD7648-941C-4119-A37B-3965E80702BC}" type="pres">
      <dgm:prSet presAssocID="{4BC4AE97-3E11-4A42-86C9-DB3DF58CC33F}" presName="bullet4b" presStyleLbl="node1" presStyleIdx="1" presStyleCnt="4"/>
      <dgm:spPr/>
    </dgm:pt>
    <dgm:pt modelId="{E478FD73-7120-4D7C-BCBF-A62FEA73F969}" type="pres">
      <dgm:prSet presAssocID="{4BC4AE97-3E11-4A42-86C9-DB3DF58CC33F}" presName="textBox4b" presStyleLbl="revTx" presStyleIdx="1" presStyleCnt="4">
        <dgm:presLayoutVars>
          <dgm:bulletEnabled val="1"/>
        </dgm:presLayoutVars>
      </dgm:prSet>
      <dgm:spPr/>
    </dgm:pt>
    <dgm:pt modelId="{9CE3121E-003C-4F60-B411-13C01699706E}" type="pres">
      <dgm:prSet presAssocID="{A07B940F-B88E-4CB9-B50C-89786E691EBE}" presName="bullet4c" presStyleLbl="node1" presStyleIdx="2" presStyleCnt="4"/>
      <dgm:spPr/>
    </dgm:pt>
    <dgm:pt modelId="{BD5A2E2C-25C7-4D5A-8835-F08A4DDAA939}" type="pres">
      <dgm:prSet presAssocID="{A07B940F-B88E-4CB9-B50C-89786E691EBE}" presName="textBox4c" presStyleLbl="revTx" presStyleIdx="2" presStyleCnt="4">
        <dgm:presLayoutVars>
          <dgm:bulletEnabled val="1"/>
        </dgm:presLayoutVars>
      </dgm:prSet>
      <dgm:spPr/>
    </dgm:pt>
    <dgm:pt modelId="{036DAE95-6865-492A-8625-F7FF2C2FF7F1}" type="pres">
      <dgm:prSet presAssocID="{0FF6B589-DE20-4143-BAA4-C41946CF86DA}" presName="bullet4d" presStyleLbl="node1" presStyleIdx="3" presStyleCnt="4"/>
      <dgm:spPr/>
    </dgm:pt>
    <dgm:pt modelId="{99FF8300-476F-4572-AB28-D4F7F04875B7}" type="pres">
      <dgm:prSet presAssocID="{0FF6B589-DE20-4143-BAA4-C41946CF86DA}" presName="textBox4d" presStyleLbl="revTx" presStyleIdx="3" presStyleCnt="4">
        <dgm:presLayoutVars>
          <dgm:bulletEnabled val="1"/>
        </dgm:presLayoutVars>
      </dgm:prSet>
      <dgm:spPr/>
    </dgm:pt>
  </dgm:ptLst>
  <dgm:cxnLst>
    <dgm:cxn modelId="{FE8C841E-D418-443C-96DC-B3D902766272}" srcId="{BCD1B483-0F4E-4C0A-9CD7-F51B904F95FA}" destId="{FA66EBEF-CA14-4B1E-9A16-6E7C96027C28}" srcOrd="0" destOrd="0" parTransId="{A302C974-5B58-45F8-A881-7377BA7120EF}" sibTransId="{08E57F20-B990-449F-86F8-B4B99A023AA6}"/>
    <dgm:cxn modelId="{5DEC2D2B-15BB-46DD-9FAC-118C8FCC7B5A}" type="presOf" srcId="{4BC4AE97-3E11-4A42-86C9-DB3DF58CC33F}" destId="{E478FD73-7120-4D7C-BCBF-A62FEA73F969}" srcOrd="0" destOrd="0" presId="urn:microsoft.com/office/officeart/2005/8/layout/arrow2"/>
    <dgm:cxn modelId="{93F2872E-58C5-4E32-BC4B-D89F214724B9}" srcId="{BCD1B483-0F4E-4C0A-9CD7-F51B904F95FA}" destId="{A07B940F-B88E-4CB9-B50C-89786E691EBE}" srcOrd="2" destOrd="0" parTransId="{478904CE-AF6E-4F6E-ACD1-6DB39F4DEEDA}" sibTransId="{5BE2EFA9-908E-4826-B3F1-E2F2AE0BC9AA}"/>
    <dgm:cxn modelId="{2E69DA3C-1DFD-4620-8F9A-738AFC06096E}" type="presOf" srcId="{FA66EBEF-CA14-4B1E-9A16-6E7C96027C28}" destId="{C2250F97-7A34-4ADF-AD02-F1D33C3435DA}" srcOrd="0" destOrd="0" presId="urn:microsoft.com/office/officeart/2005/8/layout/arrow2"/>
    <dgm:cxn modelId="{4A527149-79D5-4071-B887-E02B6BCC959C}" type="presOf" srcId="{A07B940F-B88E-4CB9-B50C-89786E691EBE}" destId="{BD5A2E2C-25C7-4D5A-8835-F08A4DDAA939}" srcOrd="0" destOrd="0" presId="urn:microsoft.com/office/officeart/2005/8/layout/arrow2"/>
    <dgm:cxn modelId="{65ACAF50-82B3-4E7C-A4BF-13FAC9D7BA63}" srcId="{BCD1B483-0F4E-4C0A-9CD7-F51B904F95FA}" destId="{0FF6B589-DE20-4143-BAA4-C41946CF86DA}" srcOrd="3" destOrd="0" parTransId="{8C90C4A2-3427-4E81-96EE-68815F6F935B}" sibTransId="{EC5D2FB3-0051-42E6-A074-261B0E535CCB}"/>
    <dgm:cxn modelId="{DA00058E-385A-48F3-8211-011E83197343}" type="presOf" srcId="{0FF6B589-DE20-4143-BAA4-C41946CF86DA}" destId="{99FF8300-476F-4572-AB28-D4F7F04875B7}" srcOrd="0" destOrd="0" presId="urn:microsoft.com/office/officeart/2005/8/layout/arrow2"/>
    <dgm:cxn modelId="{5EDAE294-C660-423D-A476-69174A1F267D}" srcId="{BCD1B483-0F4E-4C0A-9CD7-F51B904F95FA}" destId="{4BC4AE97-3E11-4A42-86C9-DB3DF58CC33F}" srcOrd="1" destOrd="0" parTransId="{2F695A9F-CF62-4033-9156-98C7995C5AB5}" sibTransId="{A4DC87F0-6340-4255-A0A0-E36CBABFAECB}"/>
    <dgm:cxn modelId="{D1E7C59B-20CA-44D4-AE6B-14BB91357B3D}" type="presOf" srcId="{BCD1B483-0F4E-4C0A-9CD7-F51B904F95FA}" destId="{63A92726-BAE2-4C52-AF61-BB236A065AD2}" srcOrd="0" destOrd="0" presId="urn:microsoft.com/office/officeart/2005/8/layout/arrow2"/>
    <dgm:cxn modelId="{42690513-40B1-4558-A1FF-138B8F8A0479}" type="presParOf" srcId="{63A92726-BAE2-4C52-AF61-BB236A065AD2}" destId="{0B7A9B41-4B31-40CD-B2D9-110EFE7612B0}" srcOrd="0" destOrd="0" presId="urn:microsoft.com/office/officeart/2005/8/layout/arrow2"/>
    <dgm:cxn modelId="{1C19E56C-9CA5-420B-A027-962BCB4C0AFF}" type="presParOf" srcId="{63A92726-BAE2-4C52-AF61-BB236A065AD2}" destId="{F46F394A-1793-4A07-858E-A3B879C26A8E}" srcOrd="1" destOrd="0" presId="urn:microsoft.com/office/officeart/2005/8/layout/arrow2"/>
    <dgm:cxn modelId="{0F2F4EB9-F06E-4019-B22C-6724AB39071D}" type="presParOf" srcId="{F46F394A-1793-4A07-858E-A3B879C26A8E}" destId="{8862DED1-9BDA-40BE-AFA8-34BD5C13D427}" srcOrd="0" destOrd="0" presId="urn:microsoft.com/office/officeart/2005/8/layout/arrow2"/>
    <dgm:cxn modelId="{423E0CB7-EBAE-4EF9-9BD3-F540AAB19C67}" type="presParOf" srcId="{F46F394A-1793-4A07-858E-A3B879C26A8E}" destId="{C2250F97-7A34-4ADF-AD02-F1D33C3435DA}" srcOrd="1" destOrd="0" presId="urn:microsoft.com/office/officeart/2005/8/layout/arrow2"/>
    <dgm:cxn modelId="{EC1A5009-B8AB-443E-AF1A-2E2AF48867BD}" type="presParOf" srcId="{F46F394A-1793-4A07-858E-A3B879C26A8E}" destId="{7ADD7648-941C-4119-A37B-3965E80702BC}" srcOrd="2" destOrd="0" presId="urn:microsoft.com/office/officeart/2005/8/layout/arrow2"/>
    <dgm:cxn modelId="{5E12F714-35F3-4728-B8A8-9F48B7B2D197}" type="presParOf" srcId="{F46F394A-1793-4A07-858E-A3B879C26A8E}" destId="{E478FD73-7120-4D7C-BCBF-A62FEA73F969}" srcOrd="3" destOrd="0" presId="urn:microsoft.com/office/officeart/2005/8/layout/arrow2"/>
    <dgm:cxn modelId="{D977F784-F2F8-43D9-BBF7-8BC2943A1C15}" type="presParOf" srcId="{F46F394A-1793-4A07-858E-A3B879C26A8E}" destId="{9CE3121E-003C-4F60-B411-13C01699706E}" srcOrd="4" destOrd="0" presId="urn:microsoft.com/office/officeart/2005/8/layout/arrow2"/>
    <dgm:cxn modelId="{777D807D-F317-47F5-952F-5E486B219CB5}" type="presParOf" srcId="{F46F394A-1793-4A07-858E-A3B879C26A8E}" destId="{BD5A2E2C-25C7-4D5A-8835-F08A4DDAA939}" srcOrd="5" destOrd="0" presId="urn:microsoft.com/office/officeart/2005/8/layout/arrow2"/>
    <dgm:cxn modelId="{73ECD3A6-C7AB-46BC-915C-84694E456958}" type="presParOf" srcId="{F46F394A-1793-4A07-858E-A3B879C26A8E}" destId="{036DAE95-6865-492A-8625-F7FF2C2FF7F1}" srcOrd="6" destOrd="0" presId="urn:microsoft.com/office/officeart/2005/8/layout/arrow2"/>
    <dgm:cxn modelId="{8BC50861-15E7-405E-8D9A-79A86AF6C5F1}" type="presParOf" srcId="{F46F394A-1793-4A07-858E-A3B879C26A8E}" destId="{99FF8300-476F-4572-AB28-D4F7F04875B7}" srcOrd="7"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CA1D6-BDBA-4185-97DC-6F1AD833DE4F}">
      <dsp:nvSpPr>
        <dsp:cNvPr id="0" name=""/>
        <dsp:cNvSpPr/>
      </dsp:nvSpPr>
      <dsp:spPr>
        <a:xfrm>
          <a:off x="2417302" y="1496645"/>
          <a:ext cx="2526776" cy="2526776"/>
        </a:xfrm>
        <a:prstGeom prst="ellipse">
          <a:avLst/>
        </a:prstGeom>
        <a:solidFill>
          <a:srgbClr val="FFC000">
            <a:alpha val="50000"/>
          </a:srgbClr>
        </a:solidFill>
        <a:ln w="12700" cap="flat" cmpd="sng" algn="in">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t>Pregão 2023</a:t>
          </a:r>
        </a:p>
        <a:p>
          <a:pPr marL="0" lvl="0" indent="0" algn="ctr" defTabSz="889000">
            <a:lnSpc>
              <a:spcPct val="90000"/>
            </a:lnSpc>
            <a:spcBef>
              <a:spcPct val="0"/>
            </a:spcBef>
            <a:spcAft>
              <a:spcPct val="35000"/>
            </a:spcAft>
            <a:buNone/>
          </a:pPr>
          <a:r>
            <a:rPr lang="pt-BR" sz="2000" kern="1200" dirty="0"/>
            <a:t>13 grupos </a:t>
          </a:r>
        </a:p>
        <a:p>
          <a:pPr marL="0" lvl="0" indent="0" algn="ctr" defTabSz="889000">
            <a:lnSpc>
              <a:spcPct val="90000"/>
            </a:lnSpc>
            <a:spcBef>
              <a:spcPct val="0"/>
            </a:spcBef>
            <a:spcAft>
              <a:spcPct val="35000"/>
            </a:spcAft>
            <a:buNone/>
          </a:pPr>
          <a:r>
            <a:rPr lang="pt-BR" sz="2000" kern="1200" dirty="0"/>
            <a:t>148 itens</a:t>
          </a:r>
        </a:p>
      </dsp:txBody>
      <dsp:txXfrm>
        <a:off x="2787340" y="1866683"/>
        <a:ext cx="1786700" cy="1786700"/>
      </dsp:txXfrm>
    </dsp:sp>
    <dsp:sp modelId="{03A69B4C-8223-4CCE-89F4-A6CCA1686218}">
      <dsp:nvSpPr>
        <dsp:cNvPr id="0" name=""/>
        <dsp:cNvSpPr/>
      </dsp:nvSpPr>
      <dsp:spPr>
        <a:xfrm>
          <a:off x="3048996" y="16109"/>
          <a:ext cx="1263388" cy="1263388"/>
        </a:xfrm>
        <a:prstGeom prst="ellipse">
          <a:avLst/>
        </a:prstGeom>
        <a:solidFill>
          <a:srgbClr val="FFFF00">
            <a:alpha val="50000"/>
          </a:srgb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BÁSICOS</a:t>
          </a:r>
        </a:p>
      </dsp:txBody>
      <dsp:txXfrm>
        <a:off x="3234015" y="201128"/>
        <a:ext cx="893350" cy="893350"/>
      </dsp:txXfrm>
    </dsp:sp>
    <dsp:sp modelId="{B7C2F433-591D-4A97-8241-4E1D2A0FB075}">
      <dsp:nvSpPr>
        <dsp:cNvPr id="0" name=""/>
        <dsp:cNvSpPr/>
      </dsp:nvSpPr>
      <dsp:spPr>
        <a:xfrm>
          <a:off x="4030598" y="258052"/>
          <a:ext cx="1263388" cy="1263388"/>
        </a:xfrm>
        <a:prstGeom prst="ellipse">
          <a:avLst/>
        </a:prstGeom>
        <a:solidFill>
          <a:schemeClr val="accent4">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FARINHA E FERMENTO</a:t>
          </a:r>
        </a:p>
      </dsp:txBody>
      <dsp:txXfrm>
        <a:off x="4215617" y="443071"/>
        <a:ext cx="893350" cy="893350"/>
      </dsp:txXfrm>
    </dsp:sp>
    <dsp:sp modelId="{350EFDDE-87BA-448E-9DD2-DC862197FBFB}">
      <dsp:nvSpPr>
        <dsp:cNvPr id="0" name=""/>
        <dsp:cNvSpPr/>
      </dsp:nvSpPr>
      <dsp:spPr>
        <a:xfrm>
          <a:off x="4787327" y="928456"/>
          <a:ext cx="1263388" cy="1263388"/>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ARROZ E FEIJÃO</a:t>
          </a:r>
        </a:p>
      </dsp:txBody>
      <dsp:txXfrm>
        <a:off x="4972346" y="1113475"/>
        <a:ext cx="893350" cy="893350"/>
      </dsp:txXfrm>
    </dsp:sp>
    <dsp:sp modelId="{14DDDBF3-8153-4903-8645-BE83186D6FEA}">
      <dsp:nvSpPr>
        <dsp:cNvPr id="0" name=""/>
        <dsp:cNvSpPr/>
      </dsp:nvSpPr>
      <dsp:spPr>
        <a:xfrm>
          <a:off x="5145826" y="1873738"/>
          <a:ext cx="1263388" cy="1263388"/>
        </a:xfrm>
        <a:prstGeom prst="ellipse">
          <a:avLst/>
        </a:prstGeom>
        <a:solidFill>
          <a:schemeClr val="accent6">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PRODUTOS EM PÓ</a:t>
          </a:r>
        </a:p>
      </dsp:txBody>
      <dsp:txXfrm>
        <a:off x="5330845" y="2058757"/>
        <a:ext cx="893350" cy="893350"/>
      </dsp:txXfrm>
    </dsp:sp>
    <dsp:sp modelId="{6C0819A1-2869-413C-B145-8F1EAB342326}">
      <dsp:nvSpPr>
        <dsp:cNvPr id="0" name=""/>
        <dsp:cNvSpPr/>
      </dsp:nvSpPr>
      <dsp:spPr>
        <a:xfrm>
          <a:off x="5023966" y="2877347"/>
          <a:ext cx="1263388" cy="1263388"/>
        </a:xfrm>
        <a:prstGeom prst="ellipse">
          <a:avLst/>
        </a:prstGeom>
        <a:solidFill>
          <a:schemeClr val="accent2">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kern="1200"/>
            <a:t>COMPOSTOS LÁCTEOS</a:t>
          </a:r>
        </a:p>
      </dsp:txBody>
      <dsp:txXfrm>
        <a:off x="5208985" y="3062366"/>
        <a:ext cx="893350" cy="893350"/>
      </dsp:txXfrm>
    </dsp:sp>
    <dsp:sp modelId="{42D6A973-EDFD-409A-90C7-1637888C47A8}">
      <dsp:nvSpPr>
        <dsp:cNvPr id="0" name=""/>
        <dsp:cNvSpPr/>
      </dsp:nvSpPr>
      <dsp:spPr>
        <a:xfrm>
          <a:off x="4449664" y="3709367"/>
          <a:ext cx="1263388" cy="1263388"/>
        </a:xfrm>
        <a:prstGeom prst="ellipse">
          <a:avLst/>
        </a:prstGeom>
        <a:solidFill>
          <a:schemeClr val="accent3">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PRODUTOS NECESSIDADES ESPECIAIS</a:t>
          </a:r>
        </a:p>
      </dsp:txBody>
      <dsp:txXfrm>
        <a:off x="4634683" y="3894386"/>
        <a:ext cx="893350" cy="893350"/>
      </dsp:txXfrm>
    </dsp:sp>
    <dsp:sp modelId="{F2DC6EE6-0A73-438E-AB40-4C5CAF5D0CFC}">
      <dsp:nvSpPr>
        <dsp:cNvPr id="0" name=""/>
        <dsp:cNvSpPr/>
      </dsp:nvSpPr>
      <dsp:spPr>
        <a:xfrm>
          <a:off x="3554486" y="4179193"/>
          <a:ext cx="1263388" cy="1263388"/>
        </a:xfrm>
        <a:prstGeom prst="ellipse">
          <a:avLst/>
        </a:prstGeom>
        <a:solidFill>
          <a:schemeClr val="accent4">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BISCOITOS</a:t>
          </a:r>
        </a:p>
      </dsp:txBody>
      <dsp:txXfrm>
        <a:off x="3739505" y="4364212"/>
        <a:ext cx="893350" cy="893350"/>
      </dsp:txXfrm>
    </dsp:sp>
    <dsp:sp modelId="{7757BD50-813E-4DB5-ABAA-B5A904A8DD12}">
      <dsp:nvSpPr>
        <dsp:cNvPr id="0" name=""/>
        <dsp:cNvSpPr/>
      </dsp:nvSpPr>
      <dsp:spPr>
        <a:xfrm>
          <a:off x="2543506" y="4179193"/>
          <a:ext cx="1263388" cy="1263388"/>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MACARRÕES</a:t>
          </a:r>
        </a:p>
      </dsp:txBody>
      <dsp:txXfrm>
        <a:off x="2728525" y="4364212"/>
        <a:ext cx="893350" cy="893350"/>
      </dsp:txXfrm>
    </dsp:sp>
    <dsp:sp modelId="{4FA198FA-D2BB-453F-9E89-F5BBFEF724F8}">
      <dsp:nvSpPr>
        <dsp:cNvPr id="0" name=""/>
        <dsp:cNvSpPr/>
      </dsp:nvSpPr>
      <dsp:spPr>
        <a:xfrm>
          <a:off x="1648328" y="3709367"/>
          <a:ext cx="1263388" cy="1263388"/>
        </a:xfrm>
        <a:prstGeom prst="ellipse">
          <a:avLst/>
        </a:prstGeom>
        <a:solidFill>
          <a:schemeClr val="accent6">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OVOS</a:t>
          </a:r>
        </a:p>
      </dsp:txBody>
      <dsp:txXfrm>
        <a:off x="1833347" y="3894386"/>
        <a:ext cx="893350" cy="893350"/>
      </dsp:txXfrm>
    </dsp:sp>
    <dsp:sp modelId="{BC78E3FB-ADD4-49A3-8596-A3DC5816CCAD}">
      <dsp:nvSpPr>
        <dsp:cNvPr id="0" name=""/>
        <dsp:cNvSpPr/>
      </dsp:nvSpPr>
      <dsp:spPr>
        <a:xfrm>
          <a:off x="1074026" y="2877347"/>
          <a:ext cx="1263388" cy="1263388"/>
        </a:xfrm>
        <a:prstGeom prst="ellipse">
          <a:avLst/>
        </a:prstGeom>
        <a:solidFill>
          <a:schemeClr val="accent2">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CONGELADOS</a:t>
          </a:r>
        </a:p>
      </dsp:txBody>
      <dsp:txXfrm>
        <a:off x="1259045" y="3062366"/>
        <a:ext cx="893350" cy="893350"/>
      </dsp:txXfrm>
    </dsp:sp>
    <dsp:sp modelId="{AA0D5243-E006-475B-887A-A9238FF4C57E}">
      <dsp:nvSpPr>
        <dsp:cNvPr id="0" name=""/>
        <dsp:cNvSpPr/>
      </dsp:nvSpPr>
      <dsp:spPr>
        <a:xfrm>
          <a:off x="952166" y="1873738"/>
          <a:ext cx="1263388" cy="1263388"/>
        </a:xfrm>
        <a:prstGeom prst="ellipse">
          <a:avLst/>
        </a:prstGeom>
        <a:solidFill>
          <a:schemeClr val="accent3">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DRENADOS</a:t>
          </a:r>
        </a:p>
      </dsp:txBody>
      <dsp:txXfrm>
        <a:off x="1137185" y="2058757"/>
        <a:ext cx="893350" cy="893350"/>
      </dsp:txXfrm>
    </dsp:sp>
    <dsp:sp modelId="{2614BC7B-A685-497F-AAD5-D99537A795A9}">
      <dsp:nvSpPr>
        <dsp:cNvPr id="0" name=""/>
        <dsp:cNvSpPr/>
      </dsp:nvSpPr>
      <dsp:spPr>
        <a:xfrm>
          <a:off x="1310664" y="928456"/>
          <a:ext cx="1263388" cy="1263388"/>
        </a:xfrm>
        <a:prstGeom prst="ellipse">
          <a:avLst/>
        </a:prstGeom>
        <a:solidFill>
          <a:schemeClr val="accent4">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t>SUCOS</a:t>
          </a:r>
        </a:p>
      </dsp:txBody>
      <dsp:txXfrm>
        <a:off x="1495683" y="1113475"/>
        <a:ext cx="893350" cy="893350"/>
      </dsp:txXfrm>
    </dsp:sp>
    <dsp:sp modelId="{5E9A6A09-B8A4-4224-AB9C-3AC6D348DE5D}">
      <dsp:nvSpPr>
        <dsp:cNvPr id="0" name=""/>
        <dsp:cNvSpPr/>
      </dsp:nvSpPr>
      <dsp:spPr>
        <a:xfrm>
          <a:off x="2067393" y="258052"/>
          <a:ext cx="1263388" cy="1263388"/>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kern="1200"/>
            <a:t>PÃES E MASSAS</a:t>
          </a:r>
        </a:p>
      </dsp:txBody>
      <dsp:txXfrm>
        <a:off x="2252412" y="443071"/>
        <a:ext cx="893350" cy="893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CA1D6-BDBA-4185-97DC-6F1AD833DE4F}">
      <dsp:nvSpPr>
        <dsp:cNvPr id="0" name=""/>
        <dsp:cNvSpPr/>
      </dsp:nvSpPr>
      <dsp:spPr>
        <a:xfrm>
          <a:off x="2339657" y="1444579"/>
          <a:ext cx="2748741" cy="2508919"/>
        </a:xfrm>
        <a:prstGeom prst="ellipse">
          <a:avLst/>
        </a:prstGeom>
        <a:solidFill>
          <a:srgbClr val="00B050">
            <a:alpha val="50000"/>
          </a:srgbClr>
        </a:solidFill>
        <a:ln w="12700" cap="flat" cmpd="sng" algn="in">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t-BR" sz="1800" kern="1200" dirty="0"/>
            <a:t>2023</a:t>
          </a:r>
        </a:p>
        <a:p>
          <a:pPr marL="0" lvl="0" indent="0" algn="ctr" defTabSz="800100">
            <a:lnSpc>
              <a:spcPct val="90000"/>
            </a:lnSpc>
            <a:spcBef>
              <a:spcPct val="0"/>
            </a:spcBef>
            <a:spcAft>
              <a:spcPct val="35000"/>
            </a:spcAft>
            <a:buNone/>
          </a:pPr>
          <a:r>
            <a:rPr lang="pt-BR" sz="1800" kern="1200" dirty="0"/>
            <a:t>Agricultura Familiar </a:t>
          </a:r>
        </a:p>
        <a:p>
          <a:pPr marL="0" lvl="0" indent="0" algn="ctr" defTabSz="800100">
            <a:lnSpc>
              <a:spcPct val="90000"/>
            </a:lnSpc>
            <a:spcBef>
              <a:spcPct val="0"/>
            </a:spcBef>
            <a:spcAft>
              <a:spcPct val="35000"/>
            </a:spcAft>
            <a:buNone/>
          </a:pPr>
          <a:r>
            <a:rPr lang="pt-BR" sz="1800" kern="1200" dirty="0"/>
            <a:t>16 grupos</a:t>
          </a:r>
        </a:p>
        <a:p>
          <a:pPr marL="0" lvl="0" indent="0" algn="ctr" defTabSz="800100">
            <a:lnSpc>
              <a:spcPct val="90000"/>
            </a:lnSpc>
            <a:spcBef>
              <a:spcPct val="0"/>
            </a:spcBef>
            <a:spcAft>
              <a:spcPct val="35000"/>
            </a:spcAft>
            <a:buNone/>
          </a:pPr>
          <a:r>
            <a:rPr lang="pt-BR" sz="1800" kern="1200" dirty="0"/>
            <a:t>94 itens</a:t>
          </a:r>
        </a:p>
      </dsp:txBody>
      <dsp:txXfrm>
        <a:off x="2742201" y="1812002"/>
        <a:ext cx="1943653" cy="1774073"/>
      </dsp:txXfrm>
    </dsp:sp>
    <dsp:sp modelId="{03A69B4C-8223-4CCE-89F4-A6CCA1686218}">
      <dsp:nvSpPr>
        <dsp:cNvPr id="0" name=""/>
        <dsp:cNvSpPr/>
      </dsp:nvSpPr>
      <dsp:spPr>
        <a:xfrm>
          <a:off x="3185554" y="950"/>
          <a:ext cx="1056948" cy="1056948"/>
        </a:xfrm>
        <a:prstGeom prst="ellipse">
          <a:avLst/>
        </a:prstGeom>
        <a:solidFill>
          <a:srgbClr val="FFFF00">
            <a:alpha val="50000"/>
          </a:srgb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Frutas in natura</a:t>
          </a:r>
        </a:p>
        <a:p>
          <a:pPr marL="0" lvl="0" indent="0" algn="ctr" defTabSz="622300">
            <a:lnSpc>
              <a:spcPct val="90000"/>
            </a:lnSpc>
            <a:spcBef>
              <a:spcPct val="0"/>
            </a:spcBef>
            <a:spcAft>
              <a:spcPct val="35000"/>
            </a:spcAft>
            <a:buNone/>
          </a:pPr>
          <a:r>
            <a:rPr lang="pt-BR" sz="1400" b="1" kern="1200" dirty="0"/>
            <a:t>semanal</a:t>
          </a:r>
        </a:p>
      </dsp:txBody>
      <dsp:txXfrm>
        <a:off x="3340340" y="155736"/>
        <a:ext cx="747376" cy="747376"/>
      </dsp:txXfrm>
    </dsp:sp>
    <dsp:sp modelId="{350EFDDE-87BA-448E-9DD2-DC862197FBFB}">
      <dsp:nvSpPr>
        <dsp:cNvPr id="0" name=""/>
        <dsp:cNvSpPr/>
      </dsp:nvSpPr>
      <dsp:spPr>
        <a:xfrm>
          <a:off x="4015830" y="166102"/>
          <a:ext cx="1056948" cy="1056948"/>
        </a:xfrm>
        <a:prstGeom prst="ellipse">
          <a:avLst/>
        </a:prstGeom>
        <a:solidFill>
          <a:schemeClr val="accent4">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Hortaliças e semente</a:t>
          </a:r>
        </a:p>
      </dsp:txBody>
      <dsp:txXfrm>
        <a:off x="4170616" y="320888"/>
        <a:ext cx="747376" cy="747376"/>
      </dsp:txXfrm>
    </dsp:sp>
    <dsp:sp modelId="{14DDDBF3-8153-4903-8645-BE83186D6FEA}">
      <dsp:nvSpPr>
        <dsp:cNvPr id="0" name=""/>
        <dsp:cNvSpPr/>
      </dsp:nvSpPr>
      <dsp:spPr>
        <a:xfrm>
          <a:off x="4719704" y="636415"/>
          <a:ext cx="1056948" cy="1056948"/>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Legumes e tubérculos I</a:t>
          </a:r>
        </a:p>
      </dsp:txBody>
      <dsp:txXfrm>
        <a:off x="4874490" y="791201"/>
        <a:ext cx="747376" cy="747376"/>
      </dsp:txXfrm>
    </dsp:sp>
    <dsp:sp modelId="{876E3E6F-BAF5-4093-9280-46065EE31AF9}">
      <dsp:nvSpPr>
        <dsp:cNvPr id="0" name=""/>
        <dsp:cNvSpPr/>
      </dsp:nvSpPr>
      <dsp:spPr>
        <a:xfrm>
          <a:off x="5190017" y="1340289"/>
          <a:ext cx="1056948" cy="1056948"/>
        </a:xfrm>
        <a:prstGeom prst="ellipse">
          <a:avLst/>
        </a:prstGeom>
        <a:solidFill>
          <a:schemeClr val="accent6">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Legumes e tubérculos II</a:t>
          </a:r>
        </a:p>
      </dsp:txBody>
      <dsp:txXfrm>
        <a:off x="5344803" y="1495075"/>
        <a:ext cx="747376" cy="747376"/>
      </dsp:txXfrm>
    </dsp:sp>
    <dsp:sp modelId="{CD93A412-E77A-435E-BE04-45AD716F4D6E}">
      <dsp:nvSpPr>
        <dsp:cNvPr id="0" name=""/>
        <dsp:cNvSpPr/>
      </dsp:nvSpPr>
      <dsp:spPr>
        <a:xfrm>
          <a:off x="5355169" y="2170565"/>
          <a:ext cx="1056948" cy="1056948"/>
        </a:xfrm>
        <a:prstGeom prst="ellipse">
          <a:avLst/>
        </a:prstGeom>
        <a:solidFill>
          <a:schemeClr val="accent2">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Temperos</a:t>
          </a:r>
        </a:p>
      </dsp:txBody>
      <dsp:txXfrm>
        <a:off x="5509955" y="2325351"/>
        <a:ext cx="747376" cy="747376"/>
      </dsp:txXfrm>
    </dsp:sp>
    <dsp:sp modelId="{A35849BF-6778-4031-A392-4D24AD1BB3B6}">
      <dsp:nvSpPr>
        <dsp:cNvPr id="0" name=""/>
        <dsp:cNvSpPr/>
      </dsp:nvSpPr>
      <dsp:spPr>
        <a:xfrm>
          <a:off x="5190017" y="3000841"/>
          <a:ext cx="1056948" cy="1056948"/>
        </a:xfrm>
        <a:prstGeom prst="ellipse">
          <a:avLst/>
        </a:prstGeom>
        <a:solidFill>
          <a:schemeClr val="accent3">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Leite</a:t>
          </a:r>
        </a:p>
      </dsp:txBody>
      <dsp:txXfrm>
        <a:off x="5344803" y="3155627"/>
        <a:ext cx="747376" cy="747376"/>
      </dsp:txXfrm>
    </dsp:sp>
    <dsp:sp modelId="{2FDF8DB2-2F73-4B75-B7F2-9261ACC73853}">
      <dsp:nvSpPr>
        <dsp:cNvPr id="0" name=""/>
        <dsp:cNvSpPr/>
      </dsp:nvSpPr>
      <dsp:spPr>
        <a:xfrm>
          <a:off x="4719704" y="3704715"/>
          <a:ext cx="1056948" cy="1056948"/>
        </a:xfrm>
        <a:prstGeom prst="ellipse">
          <a:avLst/>
        </a:prstGeom>
        <a:solidFill>
          <a:schemeClr val="accent4">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Panificados</a:t>
          </a:r>
        </a:p>
      </dsp:txBody>
      <dsp:txXfrm>
        <a:off x="4874490" y="3859501"/>
        <a:ext cx="747376" cy="747376"/>
      </dsp:txXfrm>
    </dsp:sp>
    <dsp:sp modelId="{C19C7D01-FE94-4849-BF78-3F5CA2DA2C23}">
      <dsp:nvSpPr>
        <dsp:cNvPr id="0" name=""/>
        <dsp:cNvSpPr/>
      </dsp:nvSpPr>
      <dsp:spPr>
        <a:xfrm>
          <a:off x="4015830" y="4175028"/>
          <a:ext cx="1056948" cy="1056948"/>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Ovos</a:t>
          </a:r>
        </a:p>
      </dsp:txBody>
      <dsp:txXfrm>
        <a:off x="4170616" y="4329814"/>
        <a:ext cx="747376" cy="747376"/>
      </dsp:txXfrm>
    </dsp:sp>
    <dsp:sp modelId="{2D45D5E9-45A0-4175-B323-2C5E1CC751F7}">
      <dsp:nvSpPr>
        <dsp:cNvPr id="0" name=""/>
        <dsp:cNvSpPr/>
      </dsp:nvSpPr>
      <dsp:spPr>
        <a:xfrm>
          <a:off x="3185554" y="4340180"/>
          <a:ext cx="1056948" cy="1056948"/>
        </a:xfrm>
        <a:prstGeom prst="ellipse">
          <a:avLst/>
        </a:prstGeom>
        <a:solidFill>
          <a:schemeClr val="accent6">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Suco</a:t>
          </a:r>
        </a:p>
      </dsp:txBody>
      <dsp:txXfrm>
        <a:off x="3340340" y="4494966"/>
        <a:ext cx="747376" cy="747376"/>
      </dsp:txXfrm>
    </dsp:sp>
    <dsp:sp modelId="{B7AE00C6-176E-4F8D-AEB5-A0834118DE96}">
      <dsp:nvSpPr>
        <dsp:cNvPr id="0" name=""/>
        <dsp:cNvSpPr/>
      </dsp:nvSpPr>
      <dsp:spPr>
        <a:xfrm>
          <a:off x="2355278" y="4175028"/>
          <a:ext cx="1056948" cy="1056948"/>
        </a:xfrm>
        <a:prstGeom prst="ellipse">
          <a:avLst/>
        </a:prstGeom>
        <a:solidFill>
          <a:schemeClr val="accent2">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Feijões</a:t>
          </a:r>
        </a:p>
      </dsp:txBody>
      <dsp:txXfrm>
        <a:off x="2510064" y="4329814"/>
        <a:ext cx="747376" cy="747376"/>
      </dsp:txXfrm>
    </dsp:sp>
    <dsp:sp modelId="{8E6481A6-BBDC-4D1B-83D9-0F5B480704C9}">
      <dsp:nvSpPr>
        <dsp:cNvPr id="0" name=""/>
        <dsp:cNvSpPr/>
      </dsp:nvSpPr>
      <dsp:spPr>
        <a:xfrm>
          <a:off x="1651404" y="3704715"/>
          <a:ext cx="1056948" cy="1056948"/>
        </a:xfrm>
        <a:prstGeom prst="ellipse">
          <a:avLst/>
        </a:prstGeom>
        <a:solidFill>
          <a:schemeClr val="accent3">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Arroz</a:t>
          </a:r>
        </a:p>
      </dsp:txBody>
      <dsp:txXfrm>
        <a:off x="1806190" y="3859501"/>
        <a:ext cx="747376" cy="747376"/>
      </dsp:txXfrm>
    </dsp:sp>
    <dsp:sp modelId="{42D6A973-EDFD-409A-90C7-1637888C47A8}">
      <dsp:nvSpPr>
        <dsp:cNvPr id="0" name=""/>
        <dsp:cNvSpPr/>
      </dsp:nvSpPr>
      <dsp:spPr>
        <a:xfrm>
          <a:off x="1181091" y="3000841"/>
          <a:ext cx="1056948" cy="1056948"/>
        </a:xfrm>
        <a:prstGeom prst="ellipse">
          <a:avLst/>
        </a:prstGeom>
        <a:solidFill>
          <a:schemeClr val="accent4">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Iogurte</a:t>
          </a:r>
        </a:p>
      </dsp:txBody>
      <dsp:txXfrm>
        <a:off x="1335877" y="3155627"/>
        <a:ext cx="747376" cy="747376"/>
      </dsp:txXfrm>
    </dsp:sp>
    <dsp:sp modelId="{F2DC6EE6-0A73-438E-AB40-4C5CAF5D0CFC}">
      <dsp:nvSpPr>
        <dsp:cNvPr id="0" name=""/>
        <dsp:cNvSpPr/>
      </dsp:nvSpPr>
      <dsp:spPr>
        <a:xfrm>
          <a:off x="1015939" y="2170565"/>
          <a:ext cx="1056948" cy="1056948"/>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Doce pastoso</a:t>
          </a:r>
        </a:p>
      </dsp:txBody>
      <dsp:txXfrm>
        <a:off x="1170725" y="2325351"/>
        <a:ext cx="747376" cy="747376"/>
      </dsp:txXfrm>
    </dsp:sp>
    <dsp:sp modelId="{4FA198FA-D2BB-453F-9E89-F5BBFEF724F8}">
      <dsp:nvSpPr>
        <dsp:cNvPr id="0" name=""/>
        <dsp:cNvSpPr/>
      </dsp:nvSpPr>
      <dsp:spPr>
        <a:xfrm>
          <a:off x="1181091" y="1340289"/>
          <a:ext cx="1056948" cy="1056948"/>
        </a:xfrm>
        <a:prstGeom prst="ellipse">
          <a:avLst/>
        </a:prstGeom>
        <a:solidFill>
          <a:schemeClr val="accent6">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Farinhas</a:t>
          </a:r>
        </a:p>
      </dsp:txBody>
      <dsp:txXfrm>
        <a:off x="1335877" y="1495075"/>
        <a:ext cx="747376" cy="747376"/>
      </dsp:txXfrm>
    </dsp:sp>
    <dsp:sp modelId="{BC78E3FB-ADD4-49A3-8596-A3DC5816CCAD}">
      <dsp:nvSpPr>
        <dsp:cNvPr id="0" name=""/>
        <dsp:cNvSpPr/>
      </dsp:nvSpPr>
      <dsp:spPr>
        <a:xfrm>
          <a:off x="1651404" y="636415"/>
          <a:ext cx="1056948" cy="1056948"/>
        </a:xfrm>
        <a:prstGeom prst="ellipse">
          <a:avLst/>
        </a:prstGeom>
        <a:solidFill>
          <a:schemeClr val="accent2">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Grão – pipoca</a:t>
          </a:r>
        </a:p>
      </dsp:txBody>
      <dsp:txXfrm>
        <a:off x="1806190" y="791201"/>
        <a:ext cx="747376" cy="747376"/>
      </dsp:txXfrm>
    </dsp:sp>
    <dsp:sp modelId="{AA0D5243-E006-475B-887A-A9238FF4C57E}">
      <dsp:nvSpPr>
        <dsp:cNvPr id="0" name=""/>
        <dsp:cNvSpPr/>
      </dsp:nvSpPr>
      <dsp:spPr>
        <a:xfrm>
          <a:off x="2355278" y="166102"/>
          <a:ext cx="1056948" cy="1056948"/>
        </a:xfrm>
        <a:prstGeom prst="ellipse">
          <a:avLst/>
        </a:prstGeom>
        <a:solidFill>
          <a:srgbClr val="FF0000">
            <a:alpha val="50000"/>
          </a:srgb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Frutas in natura anual</a:t>
          </a:r>
        </a:p>
      </dsp:txBody>
      <dsp:txXfrm>
        <a:off x="2510064" y="320888"/>
        <a:ext cx="747376" cy="747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A9B41-4B31-40CD-B2D9-110EFE7612B0}">
      <dsp:nvSpPr>
        <dsp:cNvPr id="0" name=""/>
        <dsp:cNvSpPr/>
      </dsp:nvSpPr>
      <dsp:spPr>
        <a:xfrm>
          <a:off x="0" y="0"/>
          <a:ext cx="6878267" cy="4298917"/>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8862DED1-9BDA-40BE-AFA8-34BD5C13D427}">
      <dsp:nvSpPr>
        <dsp:cNvPr id="0" name=""/>
        <dsp:cNvSpPr/>
      </dsp:nvSpPr>
      <dsp:spPr>
        <a:xfrm>
          <a:off x="1664978" y="3196674"/>
          <a:ext cx="158200" cy="15820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50F97-7A34-4ADF-AD02-F1D33C3435DA}">
      <dsp:nvSpPr>
        <dsp:cNvPr id="0" name=""/>
        <dsp:cNvSpPr/>
      </dsp:nvSpPr>
      <dsp:spPr>
        <a:xfrm>
          <a:off x="1744078" y="3275774"/>
          <a:ext cx="1176183" cy="102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7" tIns="0" rIns="0" bIns="0" numCol="1" spcCol="1270" anchor="t" anchorCtr="0">
          <a:noAutofit/>
        </a:bodyPr>
        <a:lstStyle/>
        <a:p>
          <a:pPr marL="0" lvl="0" indent="0" algn="l" defTabSz="1066800">
            <a:lnSpc>
              <a:spcPct val="90000"/>
            </a:lnSpc>
            <a:spcBef>
              <a:spcPct val="0"/>
            </a:spcBef>
            <a:spcAft>
              <a:spcPct val="35000"/>
            </a:spcAft>
            <a:buNone/>
          </a:pPr>
          <a:r>
            <a:rPr lang="pt-BR" sz="2400" kern="1200" dirty="0"/>
            <a:t>29 20211</a:t>
          </a:r>
        </a:p>
      </dsp:txBody>
      <dsp:txXfrm>
        <a:off x="1744078" y="3275774"/>
        <a:ext cx="1176183" cy="1023142"/>
      </dsp:txXfrm>
    </dsp:sp>
    <dsp:sp modelId="{7ADD7648-941C-4119-A37B-3965E80702BC}">
      <dsp:nvSpPr>
        <dsp:cNvPr id="0" name=""/>
        <dsp:cNvSpPr/>
      </dsp:nvSpPr>
      <dsp:spPr>
        <a:xfrm>
          <a:off x="2782696" y="2196746"/>
          <a:ext cx="275130" cy="27513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8FD73-7120-4D7C-BCBF-A62FEA73F969}">
      <dsp:nvSpPr>
        <dsp:cNvPr id="0" name=""/>
        <dsp:cNvSpPr/>
      </dsp:nvSpPr>
      <dsp:spPr>
        <a:xfrm>
          <a:off x="2920261" y="2334311"/>
          <a:ext cx="1444436" cy="196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86" tIns="0" rIns="0" bIns="0" numCol="1" spcCol="1270" anchor="t" anchorCtr="0">
          <a:noAutofit/>
        </a:bodyPr>
        <a:lstStyle/>
        <a:p>
          <a:pPr marL="0" lvl="0" indent="0" algn="l" defTabSz="1066800">
            <a:lnSpc>
              <a:spcPct val="90000"/>
            </a:lnSpc>
            <a:spcBef>
              <a:spcPct val="0"/>
            </a:spcBef>
            <a:spcAft>
              <a:spcPct val="35000"/>
            </a:spcAft>
            <a:buNone/>
          </a:pPr>
          <a:r>
            <a:rPr lang="pt-BR" sz="2400" kern="1200" dirty="0"/>
            <a:t>191</a:t>
          </a:r>
        </a:p>
        <a:p>
          <a:pPr marL="0" lvl="0" indent="0" algn="l" defTabSz="1066800">
            <a:lnSpc>
              <a:spcPct val="90000"/>
            </a:lnSpc>
            <a:spcBef>
              <a:spcPct val="0"/>
            </a:spcBef>
            <a:spcAft>
              <a:spcPct val="35000"/>
            </a:spcAft>
            <a:buNone/>
          </a:pPr>
          <a:r>
            <a:rPr lang="pt-BR" sz="2400" kern="1200" dirty="0"/>
            <a:t>2021</a:t>
          </a:r>
        </a:p>
      </dsp:txBody>
      <dsp:txXfrm>
        <a:off x="2920261" y="2334311"/>
        <a:ext cx="1444436" cy="1964605"/>
      </dsp:txXfrm>
    </dsp:sp>
    <dsp:sp modelId="{9CE3121E-003C-4F60-B411-13C01699706E}">
      <dsp:nvSpPr>
        <dsp:cNvPr id="0" name=""/>
        <dsp:cNvSpPr/>
      </dsp:nvSpPr>
      <dsp:spPr>
        <a:xfrm>
          <a:off x="4209937" y="1459912"/>
          <a:ext cx="364548" cy="36454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A2E2C-25C7-4D5A-8835-F08A4DDAA939}">
      <dsp:nvSpPr>
        <dsp:cNvPr id="0" name=""/>
        <dsp:cNvSpPr/>
      </dsp:nvSpPr>
      <dsp:spPr>
        <a:xfrm>
          <a:off x="4392211" y="1642186"/>
          <a:ext cx="1444436" cy="265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167" tIns="0" rIns="0" bIns="0" numCol="1" spcCol="1270" anchor="t" anchorCtr="0">
          <a:noAutofit/>
        </a:bodyPr>
        <a:lstStyle/>
        <a:p>
          <a:pPr marL="0" lvl="0" indent="0" algn="l" defTabSz="1066800">
            <a:lnSpc>
              <a:spcPct val="90000"/>
            </a:lnSpc>
            <a:spcBef>
              <a:spcPct val="0"/>
            </a:spcBef>
            <a:spcAft>
              <a:spcPct val="35000"/>
            </a:spcAft>
            <a:buNone/>
          </a:pPr>
          <a:r>
            <a:rPr lang="pt-BR" sz="2400" kern="1200" dirty="0"/>
            <a:t>268</a:t>
          </a:r>
        </a:p>
        <a:p>
          <a:pPr marL="0" lvl="0" indent="0" algn="l" defTabSz="1066800">
            <a:lnSpc>
              <a:spcPct val="90000"/>
            </a:lnSpc>
            <a:spcBef>
              <a:spcPct val="0"/>
            </a:spcBef>
            <a:spcAft>
              <a:spcPct val="35000"/>
            </a:spcAft>
            <a:buNone/>
          </a:pPr>
          <a:r>
            <a:rPr lang="pt-BR" sz="2400" kern="1200" dirty="0"/>
            <a:t>2022</a:t>
          </a:r>
        </a:p>
      </dsp:txBody>
      <dsp:txXfrm>
        <a:off x="4392211" y="1642186"/>
        <a:ext cx="1444436" cy="2656730"/>
      </dsp:txXfrm>
    </dsp:sp>
    <dsp:sp modelId="{036DAE95-6865-492A-8625-F7FF2C2FF7F1}">
      <dsp:nvSpPr>
        <dsp:cNvPr id="0" name=""/>
        <dsp:cNvSpPr/>
      </dsp:nvSpPr>
      <dsp:spPr>
        <a:xfrm>
          <a:off x="5764425" y="972415"/>
          <a:ext cx="488356" cy="488356"/>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F8300-476F-4572-AB28-D4F7F04875B7}">
      <dsp:nvSpPr>
        <dsp:cNvPr id="0" name=""/>
        <dsp:cNvSpPr/>
      </dsp:nvSpPr>
      <dsp:spPr>
        <a:xfrm>
          <a:off x="6008603" y="1216593"/>
          <a:ext cx="1444436" cy="308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770" tIns="0" rIns="0" bIns="0" numCol="1" spcCol="1270" anchor="t" anchorCtr="0">
          <a:noAutofit/>
        </a:bodyPr>
        <a:lstStyle/>
        <a:p>
          <a:pPr marL="0" lvl="0" indent="0" algn="l" defTabSz="1066800">
            <a:lnSpc>
              <a:spcPct val="90000"/>
            </a:lnSpc>
            <a:spcBef>
              <a:spcPct val="0"/>
            </a:spcBef>
            <a:spcAft>
              <a:spcPct val="35000"/>
            </a:spcAft>
            <a:buNone/>
          </a:pPr>
          <a:r>
            <a:rPr lang="pt-BR" sz="2400" kern="1200" dirty="0"/>
            <a:t>300</a:t>
          </a:r>
        </a:p>
        <a:p>
          <a:pPr marL="0" lvl="0" indent="0" algn="l" defTabSz="1066800">
            <a:lnSpc>
              <a:spcPct val="90000"/>
            </a:lnSpc>
            <a:spcBef>
              <a:spcPct val="0"/>
            </a:spcBef>
            <a:spcAft>
              <a:spcPct val="35000"/>
            </a:spcAft>
            <a:buNone/>
          </a:pPr>
          <a:r>
            <a:rPr lang="pt-BR" sz="2400" kern="1200" dirty="0"/>
            <a:t>2023</a:t>
          </a:r>
        </a:p>
      </dsp:txBody>
      <dsp:txXfrm>
        <a:off x="6008603" y="1216593"/>
        <a:ext cx="1444436" cy="308232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0.3849</cdr:x>
      <cdr:y>0.52341</cdr:y>
    </cdr:from>
    <cdr:to>
      <cdr:x>0.54488</cdr:x>
      <cdr:y>0.67435</cdr:y>
    </cdr:to>
    <cdr:sp macro="" textlink="">
      <cdr:nvSpPr>
        <cdr:cNvPr id="2" name="Texto Explicativo: Seta para Baixo 1">
          <a:extLst xmlns:a="http://schemas.openxmlformats.org/drawingml/2006/main">
            <a:ext uri="{FF2B5EF4-FFF2-40B4-BE49-F238E27FC236}">
              <a16:creationId xmlns:a16="http://schemas.microsoft.com/office/drawing/2014/main" id="{06BB56E9-7B3A-45EF-BAC1-EE970DABDFB3}"/>
            </a:ext>
          </a:extLst>
        </cdr:cNvPr>
        <cdr:cNvSpPr/>
      </cdr:nvSpPr>
      <cdr:spPr>
        <a:xfrm xmlns:a="http://schemas.openxmlformats.org/drawingml/2006/main">
          <a:off x="3373143" y="2385537"/>
          <a:ext cx="1402080" cy="687977"/>
        </a:xfrm>
        <a:prstGeom xmlns:a="http://schemas.openxmlformats.org/drawingml/2006/main" prst="downArrowCallou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pt-BR" sz="1600" dirty="0"/>
            <a:t>Universalizou</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2/27/2024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2/27/2024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257300" y="2909102"/>
            <a:ext cx="4800600" cy="299639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633864" y="2909102"/>
            <a:ext cx="4800600" cy="299639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2/27/2024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2/27/2024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2/27/2024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2263-085C-4691-B02C-5A210E3D3C5D}"/>
              </a:ext>
            </a:extLst>
          </p:cNvPr>
          <p:cNvSpPr>
            <a:spLocks noGrp="1"/>
          </p:cNvSpPr>
          <p:nvPr>
            <p:ph type="ctrTitle"/>
          </p:nvPr>
        </p:nvSpPr>
        <p:spPr/>
        <p:txBody>
          <a:bodyPr/>
          <a:lstStyle/>
          <a:p>
            <a:r>
              <a:rPr lang="pt-BR" dirty="0"/>
              <a:t>PNAE </a:t>
            </a:r>
            <a:br>
              <a:rPr lang="pt-BR" dirty="0"/>
            </a:br>
            <a:r>
              <a:rPr lang="pt-BR" dirty="0"/>
              <a:t>2023</a:t>
            </a:r>
            <a:br>
              <a:rPr lang="pt-BR" dirty="0"/>
            </a:br>
            <a:r>
              <a:rPr lang="pt-BR" dirty="0"/>
              <a:t>PR</a:t>
            </a:r>
          </a:p>
        </p:txBody>
      </p:sp>
      <p:sp>
        <p:nvSpPr>
          <p:cNvPr id="3" name="Subtítulo 2">
            <a:extLst>
              <a:ext uri="{FF2B5EF4-FFF2-40B4-BE49-F238E27FC236}">
                <a16:creationId xmlns:a16="http://schemas.microsoft.com/office/drawing/2014/main" id="{84A34452-5643-4D29-B83C-CCFA672CEA2B}"/>
              </a:ext>
            </a:extLst>
          </p:cNvPr>
          <p:cNvSpPr>
            <a:spLocks noGrp="1"/>
          </p:cNvSpPr>
          <p:nvPr>
            <p:ph type="subTitle" idx="1"/>
          </p:nvPr>
        </p:nvSpPr>
        <p:spPr/>
        <p:txBody>
          <a:bodyPr/>
          <a:lstStyle/>
          <a:p>
            <a:r>
              <a:rPr lang="pt-BR" dirty="0"/>
              <a:t>EXECUÇÃO TÉCNICA</a:t>
            </a:r>
          </a:p>
          <a:p>
            <a:endParaRPr lang="pt-BR" dirty="0"/>
          </a:p>
        </p:txBody>
      </p:sp>
    </p:spTree>
    <p:extLst>
      <p:ext uri="{BB962C8B-B14F-4D97-AF65-F5344CB8AC3E}">
        <p14:creationId xmlns:p14="http://schemas.microsoft.com/office/powerpoint/2010/main" val="241154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B03E8-EC69-4155-98D9-6CA260B03887}"/>
              </a:ext>
            </a:extLst>
          </p:cNvPr>
          <p:cNvSpPr>
            <a:spLocks noGrp="1"/>
          </p:cNvSpPr>
          <p:nvPr>
            <p:ph type="title"/>
          </p:nvPr>
        </p:nvSpPr>
        <p:spPr/>
        <p:txBody>
          <a:bodyPr/>
          <a:lstStyle/>
          <a:p>
            <a:r>
              <a:rPr lang="pt-BR" dirty="0"/>
              <a:t>Grupos </a:t>
            </a:r>
            <a:r>
              <a:rPr lang="pt-BR" dirty="0" err="1"/>
              <a:t>Af</a:t>
            </a:r>
            <a:r>
              <a:rPr lang="pt-BR" dirty="0"/>
              <a:t> 2023</a:t>
            </a:r>
          </a:p>
        </p:txBody>
      </p:sp>
      <p:sp>
        <p:nvSpPr>
          <p:cNvPr id="7" name="Rectangle 5">
            <a:extLst>
              <a:ext uri="{FF2B5EF4-FFF2-40B4-BE49-F238E27FC236}">
                <a16:creationId xmlns:a16="http://schemas.microsoft.com/office/drawing/2014/main" id="{5106F4DA-157D-4477-BEEE-38DB07044C6A}"/>
              </a:ext>
            </a:extLst>
          </p:cNvPr>
          <p:cNvSpPr>
            <a:spLocks noChangeArrowheads="1"/>
          </p:cNvSpPr>
          <p:nvPr/>
        </p:nvSpPr>
        <p:spPr bwMode="auto">
          <a:xfrm>
            <a:off x="858981" y="-397164"/>
            <a:ext cx="23907647" cy="9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9" name="Rectangle 6">
            <a:extLst>
              <a:ext uri="{FF2B5EF4-FFF2-40B4-BE49-F238E27FC236}">
                <a16:creationId xmlns:a16="http://schemas.microsoft.com/office/drawing/2014/main" id="{DD0FDFA8-E0F1-42E4-8DAF-1B71E1F2EE9F}"/>
              </a:ext>
            </a:extLst>
          </p:cNvPr>
          <p:cNvSpPr>
            <a:spLocks noChangeArrowheads="1"/>
          </p:cNvSpPr>
          <p:nvPr/>
        </p:nvSpPr>
        <p:spPr bwMode="auto">
          <a:xfrm>
            <a:off x="1544781" y="60036"/>
            <a:ext cx="23907647" cy="9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3" name="Rectangle 2">
            <a:extLst>
              <a:ext uri="{FF2B5EF4-FFF2-40B4-BE49-F238E27FC236}">
                <a16:creationId xmlns:a16="http://schemas.microsoft.com/office/drawing/2014/main" id="{A9688199-46B6-4602-AA3B-CFDACA57CA8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Diagrama 9">
            <a:extLst>
              <a:ext uri="{FF2B5EF4-FFF2-40B4-BE49-F238E27FC236}">
                <a16:creationId xmlns:a16="http://schemas.microsoft.com/office/drawing/2014/main" id="{D80933C5-E498-4E9B-A9EE-DD3174AEDCA0}"/>
              </a:ext>
            </a:extLst>
          </p:cNvPr>
          <p:cNvGraphicFramePr/>
          <p:nvPr>
            <p:extLst>
              <p:ext uri="{D42A27DB-BD31-4B8C-83A1-F6EECF244321}">
                <p14:modId xmlns:p14="http://schemas.microsoft.com/office/powerpoint/2010/main" val="1567204335"/>
              </p:ext>
            </p:extLst>
          </p:nvPr>
        </p:nvGraphicFramePr>
        <p:xfrm>
          <a:off x="2547215" y="1298285"/>
          <a:ext cx="7428057" cy="5398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16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7AC30-80AB-4871-AB48-EE03F10B59D3}"/>
              </a:ext>
            </a:extLst>
          </p:cNvPr>
          <p:cNvSpPr>
            <a:spLocks noGrp="1"/>
          </p:cNvSpPr>
          <p:nvPr>
            <p:ph type="title"/>
          </p:nvPr>
        </p:nvSpPr>
        <p:spPr/>
        <p:txBody>
          <a:bodyPr/>
          <a:lstStyle/>
          <a:p>
            <a:r>
              <a:rPr lang="pt-BR" dirty="0"/>
              <a:t>EVOLUÇÃO AF</a:t>
            </a:r>
          </a:p>
        </p:txBody>
      </p:sp>
      <p:graphicFrame>
        <p:nvGraphicFramePr>
          <p:cNvPr id="3" name="Gráfico 2">
            <a:extLst>
              <a:ext uri="{FF2B5EF4-FFF2-40B4-BE49-F238E27FC236}">
                <a16:creationId xmlns:a16="http://schemas.microsoft.com/office/drawing/2014/main" id="{13BF0CB0-0927-42F3-88E8-F476FD2FC169}"/>
              </a:ext>
            </a:extLst>
          </p:cNvPr>
          <p:cNvGraphicFramePr>
            <a:graphicFrameLocks/>
          </p:cNvGraphicFramePr>
          <p:nvPr>
            <p:extLst>
              <p:ext uri="{D42A27DB-BD31-4B8C-83A1-F6EECF244321}">
                <p14:modId xmlns:p14="http://schemas.microsoft.com/office/powerpoint/2010/main" val="1064896924"/>
              </p:ext>
            </p:extLst>
          </p:nvPr>
        </p:nvGraphicFramePr>
        <p:xfrm>
          <a:off x="1434056" y="2070939"/>
          <a:ext cx="9773875" cy="4510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52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7483F-ED7C-4F5A-8DD1-32086C00730E}"/>
              </a:ext>
            </a:extLst>
          </p:cNvPr>
          <p:cNvSpPr>
            <a:spLocks noGrp="1"/>
          </p:cNvSpPr>
          <p:nvPr>
            <p:ph type="title"/>
          </p:nvPr>
        </p:nvSpPr>
        <p:spPr/>
        <p:txBody>
          <a:bodyPr/>
          <a:lstStyle/>
          <a:p>
            <a:r>
              <a:rPr lang="pt-BR" dirty="0"/>
              <a:t>ORGÂNICOS AF</a:t>
            </a:r>
          </a:p>
        </p:txBody>
      </p:sp>
      <p:graphicFrame>
        <p:nvGraphicFramePr>
          <p:cNvPr id="3" name="Gráfico 2">
            <a:extLst>
              <a:ext uri="{FF2B5EF4-FFF2-40B4-BE49-F238E27FC236}">
                <a16:creationId xmlns:a16="http://schemas.microsoft.com/office/drawing/2014/main" id="{06D17811-7EB0-4907-9286-829957EDDB7D}"/>
              </a:ext>
            </a:extLst>
          </p:cNvPr>
          <p:cNvGraphicFramePr>
            <a:graphicFrameLocks/>
          </p:cNvGraphicFramePr>
          <p:nvPr>
            <p:extLst>
              <p:ext uri="{D42A27DB-BD31-4B8C-83A1-F6EECF244321}">
                <p14:modId xmlns:p14="http://schemas.microsoft.com/office/powerpoint/2010/main" val="2505142135"/>
              </p:ext>
            </p:extLst>
          </p:nvPr>
        </p:nvGraphicFramePr>
        <p:xfrm>
          <a:off x="1532300" y="2203269"/>
          <a:ext cx="9527586" cy="4532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08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2646D-39F5-46CE-A760-160394826703}"/>
              </a:ext>
            </a:extLst>
          </p:cNvPr>
          <p:cNvSpPr>
            <a:spLocks noGrp="1"/>
          </p:cNvSpPr>
          <p:nvPr>
            <p:ph type="title"/>
          </p:nvPr>
        </p:nvSpPr>
        <p:spPr>
          <a:xfrm>
            <a:off x="1251678" y="382385"/>
            <a:ext cx="10178322" cy="862941"/>
          </a:xfrm>
        </p:spPr>
        <p:txBody>
          <a:bodyPr/>
          <a:lstStyle/>
          <a:p>
            <a:r>
              <a:rPr lang="pt-BR" dirty="0"/>
              <a:t>Aquisição de alimentos - kg</a:t>
            </a:r>
          </a:p>
        </p:txBody>
      </p:sp>
      <p:graphicFrame>
        <p:nvGraphicFramePr>
          <p:cNvPr id="3" name="Gráfico 2">
            <a:extLst>
              <a:ext uri="{FF2B5EF4-FFF2-40B4-BE49-F238E27FC236}">
                <a16:creationId xmlns:a16="http://schemas.microsoft.com/office/drawing/2014/main" id="{379F1478-8BBA-4FF6-BEEC-50AF6E0BA166}"/>
              </a:ext>
            </a:extLst>
          </p:cNvPr>
          <p:cNvGraphicFramePr>
            <a:graphicFrameLocks/>
          </p:cNvGraphicFramePr>
          <p:nvPr>
            <p:extLst>
              <p:ext uri="{D42A27DB-BD31-4B8C-83A1-F6EECF244321}">
                <p14:modId xmlns:p14="http://schemas.microsoft.com/office/powerpoint/2010/main" val="624845157"/>
              </p:ext>
            </p:extLst>
          </p:nvPr>
        </p:nvGraphicFramePr>
        <p:xfrm>
          <a:off x="1489075" y="1528534"/>
          <a:ext cx="9703527" cy="4703241"/>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a:extLst>
              <a:ext uri="{FF2B5EF4-FFF2-40B4-BE49-F238E27FC236}">
                <a16:creationId xmlns:a16="http://schemas.microsoft.com/office/drawing/2014/main" id="{C0784CC3-F969-49CC-BF10-C6790720A05B}"/>
              </a:ext>
            </a:extLst>
          </p:cNvPr>
          <p:cNvSpPr txBox="1"/>
          <p:nvPr/>
        </p:nvSpPr>
        <p:spPr>
          <a:xfrm>
            <a:off x="1558835" y="6365966"/>
            <a:ext cx="2126159" cy="276999"/>
          </a:xfrm>
          <a:prstGeom prst="rect">
            <a:avLst/>
          </a:prstGeom>
          <a:noFill/>
        </p:spPr>
        <p:txBody>
          <a:bodyPr wrap="none" rtlCol="0">
            <a:spAutoFit/>
          </a:bodyPr>
          <a:lstStyle/>
          <a:p>
            <a:r>
              <a:rPr lang="pt-BR" sz="1200" dirty="0"/>
              <a:t>2021 – pandemia do COVID19</a:t>
            </a:r>
          </a:p>
        </p:txBody>
      </p:sp>
    </p:spTree>
    <p:extLst>
      <p:ext uri="{BB962C8B-B14F-4D97-AF65-F5344CB8AC3E}">
        <p14:creationId xmlns:p14="http://schemas.microsoft.com/office/powerpoint/2010/main" val="380308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CBE37-47CB-494C-BF05-25379CC9666D}"/>
              </a:ext>
            </a:extLst>
          </p:cNvPr>
          <p:cNvSpPr>
            <a:spLocks noGrp="1"/>
          </p:cNvSpPr>
          <p:nvPr>
            <p:ph type="title"/>
          </p:nvPr>
        </p:nvSpPr>
        <p:spPr/>
        <p:txBody>
          <a:bodyPr/>
          <a:lstStyle/>
          <a:p>
            <a:r>
              <a:rPr lang="pt-BR" dirty="0"/>
              <a:t>ORGÂNICO TOTAL</a:t>
            </a:r>
          </a:p>
        </p:txBody>
      </p:sp>
      <p:graphicFrame>
        <p:nvGraphicFramePr>
          <p:cNvPr id="3" name="Gráfico 2">
            <a:extLst>
              <a:ext uri="{FF2B5EF4-FFF2-40B4-BE49-F238E27FC236}">
                <a16:creationId xmlns:a16="http://schemas.microsoft.com/office/drawing/2014/main" id="{BFA681FE-8906-40D0-8010-C2DCCDB62E77}"/>
              </a:ext>
            </a:extLst>
          </p:cNvPr>
          <p:cNvGraphicFramePr>
            <a:graphicFrameLocks/>
          </p:cNvGraphicFramePr>
          <p:nvPr>
            <p:extLst>
              <p:ext uri="{D42A27DB-BD31-4B8C-83A1-F6EECF244321}">
                <p14:modId xmlns:p14="http://schemas.microsoft.com/office/powerpoint/2010/main" val="2940760385"/>
              </p:ext>
            </p:extLst>
          </p:nvPr>
        </p:nvGraphicFramePr>
        <p:xfrm>
          <a:off x="1548900" y="2016647"/>
          <a:ext cx="9641613" cy="4323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315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2525A-1741-44FF-82CD-0F841C904B05}"/>
              </a:ext>
            </a:extLst>
          </p:cNvPr>
          <p:cNvSpPr>
            <a:spLocks noGrp="1"/>
          </p:cNvSpPr>
          <p:nvPr>
            <p:ph type="title"/>
          </p:nvPr>
        </p:nvSpPr>
        <p:spPr>
          <a:xfrm>
            <a:off x="1251678" y="382385"/>
            <a:ext cx="10178322" cy="801981"/>
          </a:xfrm>
        </p:spPr>
        <p:txBody>
          <a:bodyPr/>
          <a:lstStyle/>
          <a:p>
            <a:r>
              <a:rPr lang="pt-BR" dirty="0"/>
              <a:t>ÔRGANICOS</a:t>
            </a:r>
          </a:p>
        </p:txBody>
      </p:sp>
      <p:graphicFrame>
        <p:nvGraphicFramePr>
          <p:cNvPr id="6" name="Tabela 5">
            <a:extLst>
              <a:ext uri="{FF2B5EF4-FFF2-40B4-BE49-F238E27FC236}">
                <a16:creationId xmlns:a16="http://schemas.microsoft.com/office/drawing/2014/main" id="{213F8499-9DED-4232-B7AF-BBB3314D7216}"/>
              </a:ext>
            </a:extLst>
          </p:cNvPr>
          <p:cNvGraphicFramePr>
            <a:graphicFrameLocks noGrp="1"/>
          </p:cNvGraphicFramePr>
          <p:nvPr>
            <p:extLst>
              <p:ext uri="{D42A27DB-BD31-4B8C-83A1-F6EECF244321}">
                <p14:modId xmlns:p14="http://schemas.microsoft.com/office/powerpoint/2010/main" val="1318723702"/>
              </p:ext>
            </p:extLst>
          </p:nvPr>
        </p:nvGraphicFramePr>
        <p:xfrm>
          <a:off x="1822994" y="1407643"/>
          <a:ext cx="8871132" cy="5257165"/>
        </p:xfrm>
        <a:graphic>
          <a:graphicData uri="http://schemas.openxmlformats.org/drawingml/2006/table">
            <a:tbl>
              <a:tblPr firstRow="1" bandRow="1">
                <a:tableStyleId>{775DCB02-9BB8-47FD-8907-85C794F793BA}</a:tableStyleId>
              </a:tblPr>
              <a:tblGrid>
                <a:gridCol w="1478522">
                  <a:extLst>
                    <a:ext uri="{9D8B030D-6E8A-4147-A177-3AD203B41FA5}">
                      <a16:colId xmlns:a16="http://schemas.microsoft.com/office/drawing/2014/main" val="2605802006"/>
                    </a:ext>
                  </a:extLst>
                </a:gridCol>
                <a:gridCol w="1478522">
                  <a:extLst>
                    <a:ext uri="{9D8B030D-6E8A-4147-A177-3AD203B41FA5}">
                      <a16:colId xmlns:a16="http://schemas.microsoft.com/office/drawing/2014/main" val="3135690149"/>
                    </a:ext>
                  </a:extLst>
                </a:gridCol>
                <a:gridCol w="1478522">
                  <a:extLst>
                    <a:ext uri="{9D8B030D-6E8A-4147-A177-3AD203B41FA5}">
                      <a16:colId xmlns:a16="http://schemas.microsoft.com/office/drawing/2014/main" val="3047138355"/>
                    </a:ext>
                  </a:extLst>
                </a:gridCol>
                <a:gridCol w="1478522">
                  <a:extLst>
                    <a:ext uri="{9D8B030D-6E8A-4147-A177-3AD203B41FA5}">
                      <a16:colId xmlns:a16="http://schemas.microsoft.com/office/drawing/2014/main" val="2687835547"/>
                    </a:ext>
                  </a:extLst>
                </a:gridCol>
                <a:gridCol w="1478522">
                  <a:extLst>
                    <a:ext uri="{9D8B030D-6E8A-4147-A177-3AD203B41FA5}">
                      <a16:colId xmlns:a16="http://schemas.microsoft.com/office/drawing/2014/main" val="404265383"/>
                    </a:ext>
                  </a:extLst>
                </a:gridCol>
                <a:gridCol w="1478522">
                  <a:extLst>
                    <a:ext uri="{9D8B030D-6E8A-4147-A177-3AD203B41FA5}">
                      <a16:colId xmlns:a16="http://schemas.microsoft.com/office/drawing/2014/main" val="4101457177"/>
                    </a:ext>
                  </a:extLst>
                </a:gridCol>
              </a:tblGrid>
              <a:tr h="370840">
                <a:tc>
                  <a:txBody>
                    <a:bodyPr/>
                    <a:lstStyle/>
                    <a:p>
                      <a:pPr algn="ctr" rtl="0" fontAlgn="ctr"/>
                      <a:r>
                        <a:rPr lang="pt-BR" sz="1400" b="1" i="0" u="none" strike="noStrike" dirty="0">
                          <a:solidFill>
                            <a:schemeClr val="bg1">
                              <a:lumMod val="95000"/>
                            </a:schemeClr>
                          </a:solidFill>
                          <a:effectLst/>
                          <a:latin typeface="Calibri" panose="020F0502020204030204" pitchFamily="34" charset="0"/>
                        </a:rPr>
                        <a:t> Ano  Base</a:t>
                      </a:r>
                    </a:p>
                  </a:txBody>
                  <a:tcPr marL="9525" marR="9525" marT="9525" marB="0" anchor="ctr"/>
                </a:tc>
                <a:tc>
                  <a:txBody>
                    <a:bodyPr/>
                    <a:lstStyle/>
                    <a:p>
                      <a:pPr algn="ctr" fontAlgn="ctr"/>
                      <a:r>
                        <a:rPr lang="pt-BR" sz="1400" b="1" i="0" u="none" strike="noStrike" dirty="0">
                          <a:solidFill>
                            <a:schemeClr val="bg1">
                              <a:lumMod val="95000"/>
                            </a:schemeClr>
                          </a:solidFill>
                          <a:effectLst/>
                          <a:latin typeface="Calibri" panose="020F0502020204030204" pitchFamily="34" charset="0"/>
                        </a:rPr>
                        <a:t>Total kg (AF + pregões)</a:t>
                      </a:r>
                    </a:p>
                  </a:txBody>
                  <a:tcPr marL="9525" marR="9525" marT="9525" marB="0" anchor="ctr"/>
                </a:tc>
                <a:tc>
                  <a:txBody>
                    <a:bodyPr/>
                    <a:lstStyle/>
                    <a:p>
                      <a:pPr algn="ctr" fontAlgn="ctr"/>
                      <a:r>
                        <a:rPr lang="pt-BR" sz="1400" b="1" i="0" u="none" strike="noStrike" dirty="0">
                          <a:solidFill>
                            <a:schemeClr val="bg1">
                              <a:lumMod val="95000"/>
                            </a:schemeClr>
                          </a:solidFill>
                          <a:effectLst/>
                          <a:latin typeface="Calibri" panose="020F0502020204030204" pitchFamily="34" charset="0"/>
                        </a:rPr>
                        <a:t>Índice de variação anual</a:t>
                      </a:r>
                    </a:p>
                  </a:txBody>
                  <a:tcPr marL="9525" marR="9525" marT="9525" marB="0" anchor="ctr"/>
                </a:tc>
                <a:tc>
                  <a:txBody>
                    <a:bodyPr/>
                    <a:lstStyle/>
                    <a:p>
                      <a:pPr algn="ctr" fontAlgn="ctr"/>
                      <a:r>
                        <a:rPr lang="pt-BR" sz="1400" b="1" i="0" u="none" strike="noStrike" dirty="0">
                          <a:solidFill>
                            <a:schemeClr val="bg1">
                              <a:lumMod val="95000"/>
                            </a:schemeClr>
                          </a:solidFill>
                          <a:effectLst/>
                          <a:latin typeface="Calibri" panose="020F0502020204030204" pitchFamily="34" charset="0"/>
                        </a:rPr>
                        <a:t>Orgânicos kg</a:t>
                      </a:r>
                    </a:p>
                  </a:txBody>
                  <a:tcPr marL="9525" marR="9525" marT="9525" marB="0" anchor="ctr"/>
                </a:tc>
                <a:tc>
                  <a:txBody>
                    <a:bodyPr/>
                    <a:lstStyle/>
                    <a:p>
                      <a:pPr algn="ctr" fontAlgn="ctr"/>
                      <a:r>
                        <a:rPr lang="pt-BR" sz="1400" b="1" i="0" u="none" strike="noStrike" dirty="0">
                          <a:solidFill>
                            <a:schemeClr val="bg1">
                              <a:lumMod val="95000"/>
                            </a:schemeClr>
                          </a:solidFill>
                          <a:effectLst/>
                          <a:latin typeface="Calibri" panose="020F0502020204030204" pitchFamily="34" charset="0"/>
                        </a:rPr>
                        <a:t>Índice de variação anual</a:t>
                      </a:r>
                    </a:p>
                  </a:txBody>
                  <a:tcPr marL="9525" marR="9525" marT="9525" marB="0" anchor="ctr"/>
                </a:tc>
                <a:tc>
                  <a:txBody>
                    <a:bodyPr/>
                    <a:lstStyle/>
                    <a:p>
                      <a:pPr algn="ctr" fontAlgn="ctr"/>
                      <a:r>
                        <a:rPr lang="pt-BR" sz="1400" b="1" i="0" u="none" strike="noStrike" dirty="0">
                          <a:solidFill>
                            <a:schemeClr val="bg1">
                              <a:lumMod val="95000"/>
                            </a:schemeClr>
                          </a:solidFill>
                          <a:effectLst/>
                          <a:latin typeface="Calibri" panose="020F0502020204030204" pitchFamily="34" charset="0"/>
                        </a:rPr>
                        <a:t>% kg</a:t>
                      </a:r>
                    </a:p>
                  </a:txBody>
                  <a:tcPr marL="9525" marR="9525" marT="9525" marB="0" anchor="ctr"/>
                </a:tc>
                <a:extLst>
                  <a:ext uri="{0D108BD9-81ED-4DB2-BD59-A6C34878D82A}">
                    <a16:rowId xmlns:a16="http://schemas.microsoft.com/office/drawing/2014/main" val="3733790779"/>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2011</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9.903.320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77.371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0,8%</a:t>
                      </a:r>
                    </a:p>
                  </a:txBody>
                  <a:tcPr marL="9525" marR="9525" marT="9525" marB="0" anchor="ctr"/>
                </a:tc>
                <a:extLst>
                  <a:ext uri="{0D108BD9-81ED-4DB2-BD59-A6C34878D82A}">
                    <a16:rowId xmlns:a16="http://schemas.microsoft.com/office/drawing/2014/main" val="727508856"/>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2012</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19.014.600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587.847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660%</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546675760"/>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2013</a:t>
                      </a:r>
                    </a:p>
                  </a:txBody>
                  <a:tcPr marL="9525" marR="9525" marT="9525" marB="0" anchor="ctr"/>
                </a:tc>
                <a:tc>
                  <a:txBody>
                    <a:bodyPr/>
                    <a:lstStyle/>
                    <a:p>
                      <a:pPr algn="ctr" rtl="0" fontAlgn="ctr"/>
                      <a:r>
                        <a:rPr lang="pt-BR" sz="1200" b="0" i="0" u="none" strike="noStrike" dirty="0">
                          <a:solidFill>
                            <a:srgbClr val="000000"/>
                          </a:solidFill>
                          <a:effectLst/>
                          <a:latin typeface="Calibri" panose="020F0502020204030204" pitchFamily="34" charset="0"/>
                        </a:rPr>
                        <a:t>               19.838.464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829.501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2040881137"/>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2014</a:t>
                      </a:r>
                    </a:p>
                  </a:txBody>
                  <a:tcPr marL="9525" marR="9525" marT="9525" marB="0" anchor="ctr"/>
                </a:tc>
                <a:tc>
                  <a:txBody>
                    <a:bodyPr/>
                    <a:lstStyle/>
                    <a:p>
                      <a:pPr algn="ctr" rtl="0" fontAlgn="ctr"/>
                      <a:r>
                        <a:rPr lang="pt-BR" sz="1200" b="0" i="0" u="none" strike="noStrike" dirty="0">
                          <a:solidFill>
                            <a:srgbClr val="000000"/>
                          </a:solidFill>
                          <a:effectLst/>
                          <a:latin typeface="Calibri" panose="020F0502020204030204" pitchFamily="34" charset="0"/>
                        </a:rPr>
                        <a:t>               27.485.854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1.367.395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670557052"/>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2015</a:t>
                      </a:r>
                    </a:p>
                  </a:txBody>
                  <a:tcPr marL="9525" marR="9525" marT="9525" marB="0" anchor="ctr"/>
                </a:tc>
                <a:tc>
                  <a:txBody>
                    <a:bodyPr/>
                    <a:lstStyle/>
                    <a:p>
                      <a:pPr algn="ctr" rtl="0" fontAlgn="ctr"/>
                      <a:r>
                        <a:rPr lang="pt-BR" sz="1200" b="0" i="0" u="none" strike="noStrike" dirty="0">
                          <a:solidFill>
                            <a:srgbClr val="000000"/>
                          </a:solidFill>
                          <a:effectLst/>
                          <a:latin typeface="Calibri" panose="020F0502020204030204" pitchFamily="34" charset="0"/>
                        </a:rPr>
                        <a:t>               21.441.007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1.308.868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6,1%</a:t>
                      </a:r>
                    </a:p>
                  </a:txBody>
                  <a:tcPr marL="9525" marR="9525" marT="9525" marB="0" anchor="ctr"/>
                </a:tc>
                <a:extLst>
                  <a:ext uri="{0D108BD9-81ED-4DB2-BD59-A6C34878D82A}">
                    <a16:rowId xmlns:a16="http://schemas.microsoft.com/office/drawing/2014/main" val="2802498389"/>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2016</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15.277.073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371.360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2,4%</a:t>
                      </a:r>
                    </a:p>
                  </a:txBody>
                  <a:tcPr marL="9525" marR="9525" marT="9525" marB="0" anchor="ctr"/>
                </a:tc>
                <a:extLst>
                  <a:ext uri="{0D108BD9-81ED-4DB2-BD59-A6C34878D82A}">
                    <a16:rowId xmlns:a16="http://schemas.microsoft.com/office/drawing/2014/main" val="1260930113"/>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2017</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19.496.780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956.894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158%</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4,9%</a:t>
                      </a:r>
                    </a:p>
                  </a:txBody>
                  <a:tcPr marL="9525" marR="9525" marT="9525" marB="0" anchor="ctr"/>
                </a:tc>
                <a:extLst>
                  <a:ext uri="{0D108BD9-81ED-4DB2-BD59-A6C34878D82A}">
                    <a16:rowId xmlns:a16="http://schemas.microsoft.com/office/drawing/2014/main" val="3027469024"/>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2018</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23.845.721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1.865.672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3823631655"/>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2019</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23.290.114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1.454.708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3569328631"/>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2020</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21.592.022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1.946.597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34564215"/>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2021</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17.995.966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1.881.601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4196236697"/>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2022</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31.245.307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2.460.198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3241578676"/>
                  </a:ext>
                </a:extLst>
              </a:tr>
              <a:tr h="370840">
                <a:tc>
                  <a:txBody>
                    <a:bodyPr/>
                    <a:lstStyle/>
                    <a:p>
                      <a:pPr algn="ctr" rtl="0" fontAlgn="ctr"/>
                      <a:r>
                        <a:rPr lang="pt-BR" sz="1400" b="1" i="0" u="none" strike="noStrike" dirty="0">
                          <a:solidFill>
                            <a:srgbClr val="FFFFFF"/>
                          </a:solidFill>
                          <a:effectLst/>
                          <a:latin typeface="Calibri" panose="020F0502020204030204" pitchFamily="34" charset="0"/>
                        </a:rPr>
                        <a:t>2023</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               37.277.353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rtl="0" fontAlgn="ctr"/>
                      <a:r>
                        <a:rPr lang="pt-BR" sz="1200" b="0" i="0" u="none" strike="noStrike" dirty="0">
                          <a:solidFill>
                            <a:srgbClr val="000000"/>
                          </a:solidFill>
                          <a:effectLst/>
                          <a:latin typeface="Calibri" panose="020F0502020204030204" pitchFamily="34" charset="0"/>
                        </a:rPr>
                        <a:t>              2.647.674 </a:t>
                      </a:r>
                    </a:p>
                  </a:txBody>
                  <a:tcPr marL="9525" marR="9525" marT="9525" marB="0" anchor="ctr"/>
                </a:tc>
                <a:tc>
                  <a:txBody>
                    <a:bodyPr/>
                    <a:lstStyle/>
                    <a:p>
                      <a:pPr algn="ctr" rtl="0" fontAlgn="ctr"/>
                      <a:r>
                        <a:rPr lang="pt-BR"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ctr"/>
                      <a:r>
                        <a:rPr lang="pt-BR" sz="1200" b="0" i="0" u="none" strike="noStrike" dirty="0">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3441327998"/>
                  </a:ext>
                </a:extLst>
              </a:tr>
            </a:tbl>
          </a:graphicData>
        </a:graphic>
      </p:graphicFrame>
    </p:spTree>
    <p:extLst>
      <p:ext uri="{BB962C8B-B14F-4D97-AF65-F5344CB8AC3E}">
        <p14:creationId xmlns:p14="http://schemas.microsoft.com/office/powerpoint/2010/main" val="272125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E5B425DD-4270-40C0-8115-AACA2842F1F5}"/>
              </a:ext>
            </a:extLst>
          </p:cNvPr>
          <p:cNvGraphicFramePr>
            <a:graphicFrameLocks/>
          </p:cNvGraphicFramePr>
          <p:nvPr>
            <p:extLst>
              <p:ext uri="{D42A27DB-BD31-4B8C-83A1-F6EECF244321}">
                <p14:modId xmlns:p14="http://schemas.microsoft.com/office/powerpoint/2010/main" val="2756353665"/>
              </p:ext>
            </p:extLst>
          </p:nvPr>
        </p:nvGraphicFramePr>
        <p:xfrm>
          <a:off x="1385455" y="1357745"/>
          <a:ext cx="9494981" cy="4775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1">
            <a:extLst>
              <a:ext uri="{FF2B5EF4-FFF2-40B4-BE49-F238E27FC236}">
                <a16:creationId xmlns:a16="http://schemas.microsoft.com/office/drawing/2014/main" id="{B74385EE-B7B3-4CED-B3D8-05DF195B9C73}"/>
              </a:ext>
            </a:extLst>
          </p:cNvPr>
          <p:cNvSpPr txBox="1">
            <a:spLocks/>
          </p:cNvSpPr>
          <p:nvPr/>
        </p:nvSpPr>
        <p:spPr>
          <a:xfrm>
            <a:off x="1251678" y="382385"/>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pt-BR" dirty="0"/>
              <a:t>MUNICÍPIOS COM MAIS ORGÂNICOS</a:t>
            </a:r>
          </a:p>
        </p:txBody>
      </p:sp>
    </p:spTree>
    <p:extLst>
      <p:ext uri="{BB962C8B-B14F-4D97-AF65-F5344CB8AC3E}">
        <p14:creationId xmlns:p14="http://schemas.microsoft.com/office/powerpoint/2010/main" val="295563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119D9-5699-4D0D-886A-D357DB4077AD}"/>
              </a:ext>
            </a:extLst>
          </p:cNvPr>
          <p:cNvSpPr>
            <a:spLocks noGrp="1"/>
          </p:cNvSpPr>
          <p:nvPr>
            <p:ph type="title"/>
          </p:nvPr>
        </p:nvSpPr>
        <p:spPr/>
        <p:txBody>
          <a:bodyPr/>
          <a:lstStyle/>
          <a:p>
            <a:r>
              <a:rPr lang="pt-BR" dirty="0"/>
              <a:t>Atendimento da </a:t>
            </a:r>
            <a:r>
              <a:rPr lang="pt-BR" dirty="0" err="1"/>
              <a:t>af</a:t>
            </a:r>
            <a:r>
              <a:rPr lang="pt-BR" dirty="0"/>
              <a:t> </a:t>
            </a:r>
          </a:p>
        </p:txBody>
      </p:sp>
      <p:graphicFrame>
        <p:nvGraphicFramePr>
          <p:cNvPr id="3" name="Gráfico 2">
            <a:extLst>
              <a:ext uri="{FF2B5EF4-FFF2-40B4-BE49-F238E27FC236}">
                <a16:creationId xmlns:a16="http://schemas.microsoft.com/office/drawing/2014/main" id="{269B9085-BF0F-4993-B8FE-44EB26E1603E}"/>
              </a:ext>
            </a:extLst>
          </p:cNvPr>
          <p:cNvGraphicFramePr>
            <a:graphicFrameLocks/>
          </p:cNvGraphicFramePr>
          <p:nvPr>
            <p:extLst>
              <p:ext uri="{D42A27DB-BD31-4B8C-83A1-F6EECF244321}">
                <p14:modId xmlns:p14="http://schemas.microsoft.com/office/powerpoint/2010/main" val="3022382020"/>
              </p:ext>
            </p:extLst>
          </p:nvPr>
        </p:nvGraphicFramePr>
        <p:xfrm>
          <a:off x="2043588" y="2081960"/>
          <a:ext cx="8763749" cy="4557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90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8C77D8C-7155-4DBA-AA1F-C2C3C68897BE}"/>
              </a:ext>
            </a:extLst>
          </p:cNvPr>
          <p:cNvPicPr>
            <a:picLocks noChangeAspect="1"/>
          </p:cNvPicPr>
          <p:nvPr/>
        </p:nvPicPr>
        <p:blipFill>
          <a:blip r:embed="rId2"/>
          <a:stretch>
            <a:fillRect/>
          </a:stretch>
        </p:blipFill>
        <p:spPr>
          <a:xfrm>
            <a:off x="1918228" y="247072"/>
            <a:ext cx="9078986" cy="6363855"/>
          </a:xfrm>
          <a:prstGeom prst="rect">
            <a:avLst/>
          </a:prstGeom>
        </p:spPr>
      </p:pic>
    </p:spTree>
    <p:extLst>
      <p:ext uri="{BB962C8B-B14F-4D97-AF65-F5344CB8AC3E}">
        <p14:creationId xmlns:p14="http://schemas.microsoft.com/office/powerpoint/2010/main" val="122088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COMUNICACAO\SLIDES\miolo.jpg">
            <a:extLst>
              <a:ext uri="{FF2B5EF4-FFF2-40B4-BE49-F238E27FC236}">
                <a16:creationId xmlns:a16="http://schemas.microsoft.com/office/drawing/2014/main" id="{D9CD6504-8F23-4706-A65D-29BB3A53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5415"/>
          <a:stretch>
            <a:fillRect/>
          </a:stretch>
        </p:blipFill>
        <p:spPr bwMode="auto">
          <a:xfrm>
            <a:off x="-23813" y="6557963"/>
            <a:ext cx="122158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C:\Users\fserrer\Desktop\logosssssssss-03 - Copia.jpg">
            <a:extLst>
              <a:ext uri="{FF2B5EF4-FFF2-40B4-BE49-F238E27FC236}">
                <a16:creationId xmlns:a16="http://schemas.microsoft.com/office/drawing/2014/main" id="{1C84A973-73DD-47C7-9923-DB596D591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5238" y="5953125"/>
            <a:ext cx="517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ítulo 4">
            <a:extLst>
              <a:ext uri="{FF2B5EF4-FFF2-40B4-BE49-F238E27FC236}">
                <a16:creationId xmlns:a16="http://schemas.microsoft.com/office/drawing/2014/main" id="{A54F895F-1540-4D00-84FA-E5B09A2BC819}"/>
              </a:ext>
            </a:extLst>
          </p:cNvPr>
          <p:cNvSpPr>
            <a:spLocks noGrp="1"/>
          </p:cNvSpPr>
          <p:nvPr>
            <p:ph type="title"/>
          </p:nvPr>
        </p:nvSpPr>
        <p:spPr>
          <a:xfrm>
            <a:off x="1251678" y="382385"/>
            <a:ext cx="10178322" cy="719212"/>
          </a:xfrm>
        </p:spPr>
        <p:txBody>
          <a:bodyPr>
            <a:normAutofit/>
          </a:bodyPr>
          <a:lstStyle/>
          <a:p>
            <a:r>
              <a:rPr lang="pt-BR" altLang="pt-BR" sz="4400" dirty="0"/>
              <a:t>MUNICIPIOS ATENDIDOS COM ORGÂNICOS</a:t>
            </a:r>
          </a:p>
        </p:txBody>
      </p:sp>
      <p:pic>
        <p:nvPicPr>
          <p:cNvPr id="19461" name="Imagem 4">
            <a:extLst>
              <a:ext uri="{FF2B5EF4-FFF2-40B4-BE49-F238E27FC236}">
                <a16:creationId xmlns:a16="http://schemas.microsoft.com/office/drawing/2014/main" id="{A2FC0C9B-27F5-4070-B406-7A1AC7118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896" y="4952532"/>
            <a:ext cx="2116896" cy="152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a:extLst>
              <a:ext uri="{FF2B5EF4-FFF2-40B4-BE49-F238E27FC236}">
                <a16:creationId xmlns:a16="http://schemas.microsoft.com/office/drawing/2014/main" id="{1DD0CE80-912F-4980-A28E-CB6B0FCCC092}"/>
              </a:ext>
            </a:extLst>
          </p:cNvPr>
          <p:cNvPicPr>
            <a:picLocks noChangeAspect="1"/>
          </p:cNvPicPr>
          <p:nvPr/>
        </p:nvPicPr>
        <p:blipFill>
          <a:blip r:embed="rId5"/>
          <a:stretch>
            <a:fillRect/>
          </a:stretch>
        </p:blipFill>
        <p:spPr>
          <a:xfrm>
            <a:off x="9024435" y="1194530"/>
            <a:ext cx="2506658" cy="1757025"/>
          </a:xfrm>
          <a:prstGeom prst="rect">
            <a:avLst/>
          </a:prstGeom>
        </p:spPr>
      </p:pic>
      <p:graphicFrame>
        <p:nvGraphicFramePr>
          <p:cNvPr id="3" name="Diagrama 2">
            <a:extLst>
              <a:ext uri="{FF2B5EF4-FFF2-40B4-BE49-F238E27FC236}">
                <a16:creationId xmlns:a16="http://schemas.microsoft.com/office/drawing/2014/main" id="{BED88E49-B248-4002-B41A-B0D7DBB4F0C6}"/>
              </a:ext>
            </a:extLst>
          </p:cNvPr>
          <p:cNvGraphicFramePr/>
          <p:nvPr>
            <p:extLst>
              <p:ext uri="{D42A27DB-BD31-4B8C-83A1-F6EECF244321}">
                <p14:modId xmlns:p14="http://schemas.microsoft.com/office/powerpoint/2010/main" val="2761380532"/>
              </p:ext>
            </p:extLst>
          </p:nvPr>
        </p:nvGraphicFramePr>
        <p:xfrm>
          <a:off x="2087117" y="877606"/>
          <a:ext cx="8853205" cy="42989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eta: para Cima 3">
            <a:extLst>
              <a:ext uri="{FF2B5EF4-FFF2-40B4-BE49-F238E27FC236}">
                <a16:creationId xmlns:a16="http://schemas.microsoft.com/office/drawing/2014/main" id="{B4A5CC3D-9CF1-436E-8D3A-1BA1D7422AD7}"/>
              </a:ext>
            </a:extLst>
          </p:cNvPr>
          <p:cNvSpPr/>
          <p:nvPr/>
        </p:nvSpPr>
        <p:spPr>
          <a:xfrm>
            <a:off x="7328883" y="3547597"/>
            <a:ext cx="1810327" cy="24243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57% em 2 anos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AADD3-7BC2-452D-881F-92B790E6F957}"/>
              </a:ext>
            </a:extLst>
          </p:cNvPr>
          <p:cNvSpPr>
            <a:spLocks noGrp="1"/>
          </p:cNvSpPr>
          <p:nvPr>
            <p:ph type="title"/>
          </p:nvPr>
        </p:nvSpPr>
        <p:spPr/>
        <p:txBody>
          <a:bodyPr/>
          <a:lstStyle/>
          <a:p>
            <a:r>
              <a:rPr lang="pt-BR" dirty="0"/>
              <a:t>SERVIMENTOS</a:t>
            </a:r>
          </a:p>
        </p:txBody>
      </p:sp>
      <p:graphicFrame>
        <p:nvGraphicFramePr>
          <p:cNvPr id="3" name="Gráfico 2">
            <a:extLst>
              <a:ext uri="{FF2B5EF4-FFF2-40B4-BE49-F238E27FC236}">
                <a16:creationId xmlns:a16="http://schemas.microsoft.com/office/drawing/2014/main" id="{B0467912-42E5-4E3D-B1BD-C5015A46EB11}"/>
              </a:ext>
            </a:extLst>
          </p:cNvPr>
          <p:cNvGraphicFramePr>
            <a:graphicFrameLocks/>
          </p:cNvGraphicFramePr>
          <p:nvPr>
            <p:extLst>
              <p:ext uri="{D42A27DB-BD31-4B8C-83A1-F6EECF244321}">
                <p14:modId xmlns:p14="http://schemas.microsoft.com/office/powerpoint/2010/main" val="1848663103"/>
              </p:ext>
            </p:extLst>
          </p:nvPr>
        </p:nvGraphicFramePr>
        <p:xfrm>
          <a:off x="1616813" y="2351314"/>
          <a:ext cx="9251484" cy="4304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381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A675A24-42BC-4A34-8942-5F4E369E1C7E}"/>
              </a:ext>
            </a:extLst>
          </p:cNvPr>
          <p:cNvPicPr>
            <a:picLocks noChangeAspect="1"/>
          </p:cNvPicPr>
          <p:nvPr/>
        </p:nvPicPr>
        <p:blipFill>
          <a:blip r:embed="rId2"/>
          <a:stretch>
            <a:fillRect/>
          </a:stretch>
        </p:blipFill>
        <p:spPr>
          <a:xfrm>
            <a:off x="1515290" y="213942"/>
            <a:ext cx="9466235" cy="6644058"/>
          </a:xfrm>
          <a:prstGeom prst="rect">
            <a:avLst/>
          </a:prstGeom>
        </p:spPr>
      </p:pic>
    </p:spTree>
    <p:extLst>
      <p:ext uri="{BB962C8B-B14F-4D97-AF65-F5344CB8AC3E}">
        <p14:creationId xmlns:p14="http://schemas.microsoft.com/office/powerpoint/2010/main" val="55321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B835F0D-0DE8-4C2A-A228-3B03FB527315}"/>
              </a:ext>
            </a:extLst>
          </p:cNvPr>
          <p:cNvPicPr>
            <a:picLocks noChangeAspect="1"/>
          </p:cNvPicPr>
          <p:nvPr/>
        </p:nvPicPr>
        <p:blipFill>
          <a:blip r:embed="rId2"/>
          <a:stretch>
            <a:fillRect/>
          </a:stretch>
        </p:blipFill>
        <p:spPr>
          <a:xfrm>
            <a:off x="2854035" y="1353314"/>
            <a:ext cx="7599515" cy="5376174"/>
          </a:xfrm>
          <a:prstGeom prst="rect">
            <a:avLst/>
          </a:prstGeom>
        </p:spPr>
      </p:pic>
      <p:sp>
        <p:nvSpPr>
          <p:cNvPr id="3" name="Título 1">
            <a:extLst>
              <a:ext uri="{FF2B5EF4-FFF2-40B4-BE49-F238E27FC236}">
                <a16:creationId xmlns:a16="http://schemas.microsoft.com/office/drawing/2014/main" id="{C7E2ADFC-5B4A-4E7E-ADBE-561F78C3A68F}"/>
              </a:ext>
            </a:extLst>
          </p:cNvPr>
          <p:cNvSpPr txBox="1">
            <a:spLocks/>
          </p:cNvSpPr>
          <p:nvPr/>
        </p:nvSpPr>
        <p:spPr>
          <a:xfrm>
            <a:off x="1251678" y="382385"/>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pt-BR" dirty="0"/>
              <a:t>PARA ESCOLAR</a:t>
            </a:r>
          </a:p>
        </p:txBody>
      </p:sp>
    </p:spTree>
    <p:extLst>
      <p:ext uri="{BB962C8B-B14F-4D97-AF65-F5344CB8AC3E}">
        <p14:creationId xmlns:p14="http://schemas.microsoft.com/office/powerpoint/2010/main" val="371205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74360" y="203040"/>
            <a:ext cx="1152360" cy="1295640"/>
          </a:xfrm>
          <a:custGeom>
            <a:avLst/>
            <a:gdLst/>
            <a:ahLst/>
            <a:cxnLst/>
            <a:rect l="l" t="t" r="r" b="b"/>
            <a:pathLst>
              <a:path w="1728540" h="1943460">
                <a:moveTo>
                  <a:pt x="0" y="0"/>
                </a:moveTo>
                <a:lnTo>
                  <a:pt x="1728540" y="0"/>
                </a:lnTo>
                <a:lnTo>
                  <a:pt x="1728540" y="1943460"/>
                </a:lnTo>
                <a:lnTo>
                  <a:pt x="0" y="1943460"/>
                </a:lnTo>
                <a:lnTo>
                  <a:pt x="0" y="0"/>
                </a:lnTo>
                <a:close/>
              </a:path>
            </a:pathLst>
          </a:custGeom>
          <a:blipFill>
            <a:blip r:embed="rId2"/>
            <a:stretch>
              <a:fillRect l="-70" r="-70"/>
            </a:stretch>
          </a:blipFill>
        </p:spPr>
      </p:sp>
      <p:sp>
        <p:nvSpPr>
          <p:cNvPr id="11" name="TextBox 11"/>
          <p:cNvSpPr txBox="1"/>
          <p:nvPr/>
        </p:nvSpPr>
        <p:spPr>
          <a:xfrm>
            <a:off x="2108010" y="241140"/>
            <a:ext cx="7969620" cy="538609"/>
          </a:xfrm>
          <a:prstGeom prst="rect">
            <a:avLst/>
          </a:prstGeom>
        </p:spPr>
        <p:txBody>
          <a:bodyPr lIns="0" tIns="0" rIns="0" bIns="0" rtlCol="0" anchor="t">
            <a:spAutoFit/>
          </a:bodyPr>
          <a:lstStyle/>
          <a:p>
            <a:pPr algn="ctr">
              <a:lnSpc>
                <a:spcPts val="4248"/>
              </a:lnSpc>
            </a:pPr>
            <a:r>
              <a:rPr lang="en-US" sz="3934" spc="-157" dirty="0">
                <a:latin typeface="Lazydog"/>
              </a:rPr>
              <a:t>PARA escolar</a:t>
            </a:r>
          </a:p>
        </p:txBody>
      </p:sp>
      <p:pic>
        <p:nvPicPr>
          <p:cNvPr id="13" name="Imagem 12">
            <a:extLst>
              <a:ext uri="{FF2B5EF4-FFF2-40B4-BE49-F238E27FC236}">
                <a16:creationId xmlns:a16="http://schemas.microsoft.com/office/drawing/2014/main" id="{ECD38C01-0CAC-461A-9528-C5A79AA5D704}"/>
              </a:ext>
            </a:extLst>
          </p:cNvPr>
          <p:cNvPicPr>
            <a:picLocks noChangeAspect="1"/>
          </p:cNvPicPr>
          <p:nvPr/>
        </p:nvPicPr>
        <p:blipFill>
          <a:blip r:embed="rId3"/>
          <a:stretch>
            <a:fillRect/>
          </a:stretch>
        </p:blipFill>
        <p:spPr>
          <a:xfrm>
            <a:off x="912948" y="2020347"/>
            <a:ext cx="4019550" cy="1905000"/>
          </a:xfrm>
          <a:prstGeom prst="rect">
            <a:avLst/>
          </a:prstGeom>
        </p:spPr>
      </p:pic>
      <p:pic>
        <p:nvPicPr>
          <p:cNvPr id="14" name="Imagem 13">
            <a:extLst>
              <a:ext uri="{FF2B5EF4-FFF2-40B4-BE49-F238E27FC236}">
                <a16:creationId xmlns:a16="http://schemas.microsoft.com/office/drawing/2014/main" id="{12AAAF04-6A9F-453B-8488-2D4FEABD116E}"/>
              </a:ext>
            </a:extLst>
          </p:cNvPr>
          <p:cNvPicPr>
            <a:picLocks noChangeAspect="1"/>
          </p:cNvPicPr>
          <p:nvPr/>
        </p:nvPicPr>
        <p:blipFill>
          <a:blip r:embed="rId4"/>
          <a:stretch>
            <a:fillRect/>
          </a:stretch>
        </p:blipFill>
        <p:spPr>
          <a:xfrm>
            <a:off x="912948" y="4058226"/>
            <a:ext cx="3973873" cy="2642881"/>
          </a:xfrm>
          <a:prstGeom prst="rect">
            <a:avLst/>
          </a:prstGeom>
        </p:spPr>
      </p:pic>
      <p:sp>
        <p:nvSpPr>
          <p:cNvPr id="5" name="CaixaDeTexto 4">
            <a:extLst>
              <a:ext uri="{FF2B5EF4-FFF2-40B4-BE49-F238E27FC236}">
                <a16:creationId xmlns:a16="http://schemas.microsoft.com/office/drawing/2014/main" id="{760F008B-4DC7-46A0-AB52-A807B25AA8C9}"/>
              </a:ext>
            </a:extLst>
          </p:cNvPr>
          <p:cNvSpPr txBox="1"/>
          <p:nvPr/>
        </p:nvSpPr>
        <p:spPr>
          <a:xfrm>
            <a:off x="2219905" y="1056431"/>
            <a:ext cx="7697428" cy="913199"/>
          </a:xfrm>
          <a:prstGeom prst="rect">
            <a:avLst/>
          </a:prstGeom>
          <a:solidFill>
            <a:srgbClr val="92D050"/>
          </a:solidFill>
        </p:spPr>
        <p:txBody>
          <a:bodyPr wrap="none" rtlCol="0">
            <a:spAutoFit/>
          </a:bodyPr>
          <a:lstStyle/>
          <a:p>
            <a:pPr algn="ctr"/>
            <a:r>
              <a:rPr lang="pt-BR" sz="2667" dirty="0"/>
              <a:t>Parceria da Educação + Saúde – Vigilância Sanitária do </a:t>
            </a:r>
          </a:p>
          <a:p>
            <a:pPr algn="ctr"/>
            <a:r>
              <a:rPr lang="pt-BR" sz="2667" dirty="0"/>
              <a:t>Estado e dos Municípios Envolvidos</a:t>
            </a:r>
          </a:p>
        </p:txBody>
      </p:sp>
      <p:pic>
        <p:nvPicPr>
          <p:cNvPr id="3" name="Imagem 2">
            <a:extLst>
              <a:ext uri="{FF2B5EF4-FFF2-40B4-BE49-F238E27FC236}">
                <a16:creationId xmlns:a16="http://schemas.microsoft.com/office/drawing/2014/main" id="{C4A6E42B-F5F1-497C-BA12-2A21B8D499C9}"/>
              </a:ext>
            </a:extLst>
          </p:cNvPr>
          <p:cNvPicPr>
            <a:picLocks noChangeAspect="1"/>
          </p:cNvPicPr>
          <p:nvPr/>
        </p:nvPicPr>
        <p:blipFill>
          <a:blip r:embed="rId5"/>
          <a:stretch>
            <a:fillRect/>
          </a:stretch>
        </p:blipFill>
        <p:spPr>
          <a:xfrm>
            <a:off x="5115667" y="2094267"/>
            <a:ext cx="6163385" cy="4418090"/>
          </a:xfrm>
          <a:prstGeom prst="rect">
            <a:avLst/>
          </a:prstGeom>
        </p:spPr>
      </p:pic>
    </p:spTree>
    <p:extLst>
      <p:ext uri="{BB962C8B-B14F-4D97-AF65-F5344CB8AC3E}">
        <p14:creationId xmlns:p14="http://schemas.microsoft.com/office/powerpoint/2010/main" val="11806583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8E3D2-3F84-4880-A365-CBC48BFA1B6A}"/>
              </a:ext>
            </a:extLst>
          </p:cNvPr>
          <p:cNvSpPr>
            <a:spLocks noGrp="1"/>
          </p:cNvSpPr>
          <p:nvPr>
            <p:ph type="title"/>
          </p:nvPr>
        </p:nvSpPr>
        <p:spPr/>
        <p:txBody>
          <a:bodyPr/>
          <a:lstStyle/>
          <a:p>
            <a:r>
              <a:rPr lang="pt-BR" dirty="0"/>
              <a:t>Ampliação 2024 - estratégia</a:t>
            </a:r>
          </a:p>
        </p:txBody>
      </p:sp>
      <p:pic>
        <p:nvPicPr>
          <p:cNvPr id="4" name="Imagem 3">
            <a:extLst>
              <a:ext uri="{FF2B5EF4-FFF2-40B4-BE49-F238E27FC236}">
                <a16:creationId xmlns:a16="http://schemas.microsoft.com/office/drawing/2014/main" id="{0099D84B-A93B-4736-98B0-0FCBD2577DD7}"/>
              </a:ext>
            </a:extLst>
          </p:cNvPr>
          <p:cNvPicPr>
            <a:picLocks noChangeAspect="1"/>
          </p:cNvPicPr>
          <p:nvPr/>
        </p:nvPicPr>
        <p:blipFill>
          <a:blip r:embed="rId2"/>
          <a:stretch>
            <a:fillRect/>
          </a:stretch>
        </p:blipFill>
        <p:spPr>
          <a:xfrm>
            <a:off x="1729798" y="2212830"/>
            <a:ext cx="4095750" cy="3762375"/>
          </a:xfrm>
          <a:prstGeom prst="rect">
            <a:avLst/>
          </a:prstGeom>
        </p:spPr>
      </p:pic>
      <p:pic>
        <p:nvPicPr>
          <p:cNvPr id="5" name="Imagem 4">
            <a:extLst>
              <a:ext uri="{FF2B5EF4-FFF2-40B4-BE49-F238E27FC236}">
                <a16:creationId xmlns:a16="http://schemas.microsoft.com/office/drawing/2014/main" id="{050F42B7-E0BE-4495-980B-60CA18348E46}"/>
              </a:ext>
            </a:extLst>
          </p:cNvPr>
          <p:cNvPicPr>
            <a:picLocks noChangeAspect="1"/>
          </p:cNvPicPr>
          <p:nvPr/>
        </p:nvPicPr>
        <p:blipFill>
          <a:blip r:embed="rId3"/>
          <a:stretch>
            <a:fillRect/>
          </a:stretch>
        </p:blipFill>
        <p:spPr>
          <a:xfrm>
            <a:off x="6278383" y="2212829"/>
            <a:ext cx="3909073" cy="3762375"/>
          </a:xfrm>
          <a:prstGeom prst="rect">
            <a:avLst/>
          </a:prstGeom>
        </p:spPr>
      </p:pic>
      <p:sp>
        <p:nvSpPr>
          <p:cNvPr id="6" name="CaixaDeTexto 5">
            <a:extLst>
              <a:ext uri="{FF2B5EF4-FFF2-40B4-BE49-F238E27FC236}">
                <a16:creationId xmlns:a16="http://schemas.microsoft.com/office/drawing/2014/main" id="{812FF7D7-4BE0-4E99-A07A-344EE1FF960E}"/>
              </a:ext>
            </a:extLst>
          </p:cNvPr>
          <p:cNvSpPr txBox="1"/>
          <p:nvPr/>
        </p:nvSpPr>
        <p:spPr>
          <a:xfrm>
            <a:off x="1865745" y="6345382"/>
            <a:ext cx="7506094" cy="369332"/>
          </a:xfrm>
          <a:prstGeom prst="rect">
            <a:avLst/>
          </a:prstGeom>
          <a:noFill/>
        </p:spPr>
        <p:txBody>
          <a:bodyPr wrap="none" rtlCol="0">
            <a:spAutoFit/>
          </a:bodyPr>
          <a:lstStyle/>
          <a:p>
            <a:r>
              <a:rPr lang="pt-BR" dirty="0"/>
              <a:t>Para 2024: 1 milhão kg de arroz orgânico e 300 mil kg de feijão preto orgânico</a:t>
            </a:r>
          </a:p>
        </p:txBody>
      </p:sp>
      <p:sp>
        <p:nvSpPr>
          <p:cNvPr id="7" name="Seta: para Cima 6">
            <a:extLst>
              <a:ext uri="{FF2B5EF4-FFF2-40B4-BE49-F238E27FC236}">
                <a16:creationId xmlns:a16="http://schemas.microsoft.com/office/drawing/2014/main" id="{8B79BB66-7760-49E0-BE6E-6A0AEAA615D0}"/>
              </a:ext>
            </a:extLst>
          </p:cNvPr>
          <p:cNvSpPr/>
          <p:nvPr/>
        </p:nvSpPr>
        <p:spPr>
          <a:xfrm>
            <a:off x="10326255" y="5177448"/>
            <a:ext cx="1397289" cy="142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11%</a:t>
            </a:r>
          </a:p>
        </p:txBody>
      </p:sp>
    </p:spTree>
    <p:extLst>
      <p:ext uri="{BB962C8B-B14F-4D97-AF65-F5344CB8AC3E}">
        <p14:creationId xmlns:p14="http://schemas.microsoft.com/office/powerpoint/2010/main" val="143641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66D76A87-3663-4AF5-8D9D-85CF2F1B203F}"/>
              </a:ext>
            </a:extLst>
          </p:cNvPr>
          <p:cNvGraphicFramePr/>
          <p:nvPr>
            <p:extLst>
              <p:ext uri="{D42A27DB-BD31-4B8C-83A1-F6EECF244321}">
                <p14:modId xmlns:p14="http://schemas.microsoft.com/office/powerpoint/2010/main" val="1311192785"/>
              </p:ext>
            </p:extLst>
          </p:nvPr>
        </p:nvGraphicFramePr>
        <p:xfrm>
          <a:off x="1302328" y="1283856"/>
          <a:ext cx="10206182" cy="476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252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048A44-A735-44D3-9860-76735ED870AF}"/>
              </a:ext>
            </a:extLst>
          </p:cNvPr>
          <p:cNvSpPr>
            <a:spLocks noGrp="1"/>
          </p:cNvSpPr>
          <p:nvPr>
            <p:ph type="title"/>
          </p:nvPr>
        </p:nvSpPr>
        <p:spPr/>
        <p:txBody>
          <a:bodyPr/>
          <a:lstStyle/>
          <a:p>
            <a:r>
              <a:rPr lang="pt-BR" dirty="0"/>
              <a:t>GRAU DE PROCESSAMENTO</a:t>
            </a:r>
          </a:p>
        </p:txBody>
      </p:sp>
      <p:graphicFrame>
        <p:nvGraphicFramePr>
          <p:cNvPr id="3" name="Gráfico 2">
            <a:extLst>
              <a:ext uri="{FF2B5EF4-FFF2-40B4-BE49-F238E27FC236}">
                <a16:creationId xmlns:a16="http://schemas.microsoft.com/office/drawing/2014/main" id="{E065AA1C-6517-40F2-8FFC-43D4AAFBEA3C}"/>
              </a:ext>
            </a:extLst>
          </p:cNvPr>
          <p:cNvGraphicFramePr>
            <a:graphicFrameLocks/>
          </p:cNvGraphicFramePr>
          <p:nvPr/>
        </p:nvGraphicFramePr>
        <p:xfrm>
          <a:off x="1843087" y="1652587"/>
          <a:ext cx="8505825" cy="355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603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7961E-624B-48C4-8FD5-D55549EFE929}"/>
              </a:ext>
            </a:extLst>
          </p:cNvPr>
          <p:cNvSpPr>
            <a:spLocks noGrp="1"/>
          </p:cNvSpPr>
          <p:nvPr>
            <p:ph type="title"/>
          </p:nvPr>
        </p:nvSpPr>
        <p:spPr/>
        <p:txBody>
          <a:bodyPr/>
          <a:lstStyle/>
          <a:p>
            <a:r>
              <a:rPr lang="pt-BR" dirty="0"/>
              <a:t>GRAU DE PROCESSAMENTO</a:t>
            </a:r>
          </a:p>
        </p:txBody>
      </p:sp>
      <p:graphicFrame>
        <p:nvGraphicFramePr>
          <p:cNvPr id="3" name="Gráfico 2">
            <a:extLst>
              <a:ext uri="{FF2B5EF4-FFF2-40B4-BE49-F238E27FC236}">
                <a16:creationId xmlns:a16="http://schemas.microsoft.com/office/drawing/2014/main" id="{E76B78AB-09FC-4B4C-B637-CE49E4EE7DB7}"/>
              </a:ext>
            </a:extLst>
          </p:cNvPr>
          <p:cNvGraphicFramePr>
            <a:graphicFrameLocks/>
          </p:cNvGraphicFramePr>
          <p:nvPr/>
        </p:nvGraphicFramePr>
        <p:xfrm>
          <a:off x="1700212" y="1271587"/>
          <a:ext cx="8791575" cy="4314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8726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787DD-5C0D-4A48-A38B-883A9336F4DB}"/>
              </a:ext>
            </a:extLst>
          </p:cNvPr>
          <p:cNvSpPr>
            <a:spLocks noGrp="1"/>
          </p:cNvSpPr>
          <p:nvPr>
            <p:ph type="title"/>
          </p:nvPr>
        </p:nvSpPr>
        <p:spPr/>
        <p:txBody>
          <a:bodyPr/>
          <a:lstStyle/>
          <a:p>
            <a:r>
              <a:rPr lang="pt-BR" dirty="0"/>
              <a:t>GRAU DE PROCESSAMENTO AF</a:t>
            </a:r>
          </a:p>
        </p:txBody>
      </p:sp>
      <p:graphicFrame>
        <p:nvGraphicFramePr>
          <p:cNvPr id="3" name="Gráfico 2">
            <a:extLst>
              <a:ext uri="{FF2B5EF4-FFF2-40B4-BE49-F238E27FC236}">
                <a16:creationId xmlns:a16="http://schemas.microsoft.com/office/drawing/2014/main" id="{F6019C44-297F-40F7-92E0-95D9D53A13DF}"/>
              </a:ext>
            </a:extLst>
          </p:cNvPr>
          <p:cNvGraphicFramePr>
            <a:graphicFrameLocks/>
          </p:cNvGraphicFramePr>
          <p:nvPr/>
        </p:nvGraphicFramePr>
        <p:xfrm>
          <a:off x="1781175" y="1338262"/>
          <a:ext cx="8629650" cy="4181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615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81505-5082-4806-8673-31216B9130C7}"/>
              </a:ext>
            </a:extLst>
          </p:cNvPr>
          <p:cNvSpPr>
            <a:spLocks noGrp="1"/>
          </p:cNvSpPr>
          <p:nvPr>
            <p:ph type="title"/>
          </p:nvPr>
        </p:nvSpPr>
        <p:spPr/>
        <p:txBody>
          <a:bodyPr/>
          <a:lstStyle/>
          <a:p>
            <a:r>
              <a:rPr lang="pt-BR" dirty="0"/>
              <a:t>AVALIAÇÃO NUTRICIONAL</a:t>
            </a:r>
          </a:p>
        </p:txBody>
      </p:sp>
      <p:graphicFrame>
        <p:nvGraphicFramePr>
          <p:cNvPr id="3" name="Gráfico 2">
            <a:extLst>
              <a:ext uri="{FF2B5EF4-FFF2-40B4-BE49-F238E27FC236}">
                <a16:creationId xmlns:a16="http://schemas.microsoft.com/office/drawing/2014/main" id="{DAD70D1C-F242-44D5-9F6A-C399FC2E120C}"/>
              </a:ext>
            </a:extLst>
          </p:cNvPr>
          <p:cNvGraphicFramePr/>
          <p:nvPr>
            <p:extLst>
              <p:ext uri="{D42A27DB-BD31-4B8C-83A1-F6EECF244321}">
                <p14:modId xmlns:p14="http://schemas.microsoft.com/office/powerpoint/2010/main" val="208143500"/>
              </p:ext>
            </p:extLst>
          </p:nvPr>
        </p:nvGraphicFramePr>
        <p:xfrm>
          <a:off x="2088152" y="2073170"/>
          <a:ext cx="8015696" cy="4283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2968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F4C62-55A0-4216-91D4-1097FB45DBCC}"/>
              </a:ext>
            </a:extLst>
          </p:cNvPr>
          <p:cNvSpPr>
            <a:spLocks noGrp="1"/>
          </p:cNvSpPr>
          <p:nvPr>
            <p:ph type="title"/>
          </p:nvPr>
        </p:nvSpPr>
        <p:spPr>
          <a:xfrm>
            <a:off x="1251678" y="382385"/>
            <a:ext cx="10178322" cy="854232"/>
          </a:xfrm>
        </p:spPr>
        <p:txBody>
          <a:bodyPr>
            <a:normAutofit/>
          </a:bodyPr>
          <a:lstStyle/>
          <a:p>
            <a:r>
              <a:rPr lang="pt-BR" sz="4400" dirty="0"/>
              <a:t>FORMAÇÃO CONTINUADA MERENDEIRAS</a:t>
            </a:r>
          </a:p>
        </p:txBody>
      </p:sp>
      <p:graphicFrame>
        <p:nvGraphicFramePr>
          <p:cNvPr id="3" name="Gráfico 2">
            <a:extLst>
              <a:ext uri="{FF2B5EF4-FFF2-40B4-BE49-F238E27FC236}">
                <a16:creationId xmlns:a16="http://schemas.microsoft.com/office/drawing/2014/main" id="{1AF020D0-FF9F-4688-B776-5ABFDAB94690}"/>
              </a:ext>
            </a:extLst>
          </p:cNvPr>
          <p:cNvGraphicFramePr>
            <a:graphicFrameLocks/>
          </p:cNvGraphicFramePr>
          <p:nvPr>
            <p:extLst>
              <p:ext uri="{D42A27DB-BD31-4B8C-83A1-F6EECF244321}">
                <p14:modId xmlns:p14="http://schemas.microsoft.com/office/powerpoint/2010/main" val="3112205734"/>
              </p:ext>
            </p:extLst>
          </p:nvPr>
        </p:nvGraphicFramePr>
        <p:xfrm>
          <a:off x="2185851" y="2057400"/>
          <a:ext cx="7576458" cy="4064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347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AE021-DC57-4137-A387-27229EEC448C}"/>
              </a:ext>
            </a:extLst>
          </p:cNvPr>
          <p:cNvSpPr>
            <a:spLocks noGrp="1"/>
          </p:cNvSpPr>
          <p:nvPr>
            <p:ph type="title"/>
          </p:nvPr>
        </p:nvSpPr>
        <p:spPr/>
        <p:txBody>
          <a:bodyPr/>
          <a:lstStyle/>
          <a:p>
            <a:r>
              <a:rPr lang="pt-BR" dirty="0"/>
              <a:t>MAIS MERENDA</a:t>
            </a:r>
          </a:p>
        </p:txBody>
      </p:sp>
      <p:graphicFrame>
        <p:nvGraphicFramePr>
          <p:cNvPr id="4" name="Gráfico 3">
            <a:extLst>
              <a:ext uri="{FF2B5EF4-FFF2-40B4-BE49-F238E27FC236}">
                <a16:creationId xmlns:a16="http://schemas.microsoft.com/office/drawing/2014/main" id="{CD911A87-B815-449B-971F-E14BF5CEB915}"/>
              </a:ext>
            </a:extLst>
          </p:cNvPr>
          <p:cNvGraphicFramePr>
            <a:graphicFrameLocks/>
          </p:cNvGraphicFramePr>
          <p:nvPr>
            <p:extLst>
              <p:ext uri="{D42A27DB-BD31-4B8C-83A1-F6EECF244321}">
                <p14:modId xmlns:p14="http://schemas.microsoft.com/office/powerpoint/2010/main" val="2383856246"/>
              </p:ext>
            </p:extLst>
          </p:nvPr>
        </p:nvGraphicFramePr>
        <p:xfrm>
          <a:off x="1693137" y="2207691"/>
          <a:ext cx="9000989" cy="4267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37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4B48F1-9E8F-4844-965D-0D4F8FAF2C08}"/>
              </a:ext>
            </a:extLst>
          </p:cNvPr>
          <p:cNvSpPr>
            <a:spLocks noGrp="1"/>
          </p:cNvSpPr>
          <p:nvPr>
            <p:ph type="title"/>
          </p:nvPr>
        </p:nvSpPr>
        <p:spPr/>
        <p:txBody>
          <a:bodyPr/>
          <a:lstStyle/>
          <a:p>
            <a:r>
              <a:rPr lang="pt-BR" dirty="0"/>
              <a:t>Planilha </a:t>
            </a:r>
            <a:r>
              <a:rPr lang="pt-BR" dirty="0" err="1"/>
              <a:t>gof</a:t>
            </a:r>
            <a:endParaRPr lang="pt-BR" dirty="0"/>
          </a:p>
        </p:txBody>
      </p:sp>
      <p:pic>
        <p:nvPicPr>
          <p:cNvPr id="4" name="Imagem 3">
            <a:extLst>
              <a:ext uri="{FF2B5EF4-FFF2-40B4-BE49-F238E27FC236}">
                <a16:creationId xmlns:a16="http://schemas.microsoft.com/office/drawing/2014/main" id="{9792F977-9531-4EDB-9B6E-D27A7A4BDA34}"/>
              </a:ext>
            </a:extLst>
          </p:cNvPr>
          <p:cNvPicPr>
            <a:picLocks noChangeAspect="1"/>
          </p:cNvPicPr>
          <p:nvPr/>
        </p:nvPicPr>
        <p:blipFill>
          <a:blip r:embed="rId2"/>
          <a:stretch>
            <a:fillRect/>
          </a:stretch>
        </p:blipFill>
        <p:spPr>
          <a:xfrm>
            <a:off x="1537470" y="1986643"/>
            <a:ext cx="9744075" cy="4191000"/>
          </a:xfrm>
          <a:prstGeom prst="rect">
            <a:avLst/>
          </a:prstGeom>
        </p:spPr>
      </p:pic>
      <p:sp>
        <p:nvSpPr>
          <p:cNvPr id="5" name="CaixaDeTexto 4">
            <a:extLst>
              <a:ext uri="{FF2B5EF4-FFF2-40B4-BE49-F238E27FC236}">
                <a16:creationId xmlns:a16="http://schemas.microsoft.com/office/drawing/2014/main" id="{A6B25C28-7D6B-45B7-AD98-E48076984DD2}"/>
              </a:ext>
            </a:extLst>
          </p:cNvPr>
          <p:cNvSpPr txBox="1"/>
          <p:nvPr/>
        </p:nvSpPr>
        <p:spPr>
          <a:xfrm>
            <a:off x="1619794" y="6290949"/>
            <a:ext cx="2946640" cy="369332"/>
          </a:xfrm>
          <a:prstGeom prst="rect">
            <a:avLst/>
          </a:prstGeom>
          <a:noFill/>
        </p:spPr>
        <p:txBody>
          <a:bodyPr wrap="none" rtlCol="0">
            <a:spAutoFit/>
          </a:bodyPr>
          <a:lstStyle/>
          <a:p>
            <a:r>
              <a:rPr lang="pt-BR" dirty="0"/>
              <a:t>SALDO 13.900.619,23 (9,6%)</a:t>
            </a:r>
          </a:p>
        </p:txBody>
      </p:sp>
    </p:spTree>
    <p:extLst>
      <p:ext uri="{BB962C8B-B14F-4D97-AF65-F5344CB8AC3E}">
        <p14:creationId xmlns:p14="http://schemas.microsoft.com/office/powerpoint/2010/main" val="2340770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EFF8E-E546-4852-B8E9-15B4299F8267}"/>
              </a:ext>
            </a:extLst>
          </p:cNvPr>
          <p:cNvSpPr>
            <a:spLocks noGrp="1"/>
          </p:cNvSpPr>
          <p:nvPr>
            <p:ph type="title"/>
          </p:nvPr>
        </p:nvSpPr>
        <p:spPr/>
        <p:txBody>
          <a:bodyPr/>
          <a:lstStyle/>
          <a:p>
            <a:r>
              <a:rPr lang="pt-BR" dirty="0"/>
              <a:t>ÍNDICES DE ORGÂNICOS</a:t>
            </a:r>
          </a:p>
        </p:txBody>
      </p:sp>
      <p:graphicFrame>
        <p:nvGraphicFramePr>
          <p:cNvPr id="3" name="Gráfico 2">
            <a:extLst>
              <a:ext uri="{FF2B5EF4-FFF2-40B4-BE49-F238E27FC236}">
                <a16:creationId xmlns:a16="http://schemas.microsoft.com/office/drawing/2014/main" id="{AA1DA3A3-C47A-4479-B3A3-43CA4FE288B7}"/>
              </a:ext>
            </a:extLst>
          </p:cNvPr>
          <p:cNvGraphicFramePr>
            <a:graphicFrameLocks/>
          </p:cNvGraphicFramePr>
          <p:nvPr>
            <p:extLst>
              <p:ext uri="{D42A27DB-BD31-4B8C-83A1-F6EECF244321}">
                <p14:modId xmlns:p14="http://schemas.microsoft.com/office/powerpoint/2010/main" val="260001030"/>
              </p:ext>
            </p:extLst>
          </p:nvPr>
        </p:nvGraphicFramePr>
        <p:xfrm>
          <a:off x="1471750" y="2246494"/>
          <a:ext cx="9657804" cy="4041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56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AE021-DC57-4137-A387-27229EEC448C}"/>
              </a:ext>
            </a:extLst>
          </p:cNvPr>
          <p:cNvSpPr>
            <a:spLocks noGrp="1"/>
          </p:cNvSpPr>
          <p:nvPr>
            <p:ph type="title"/>
          </p:nvPr>
        </p:nvSpPr>
        <p:spPr/>
        <p:txBody>
          <a:bodyPr/>
          <a:lstStyle/>
          <a:p>
            <a:r>
              <a:rPr lang="pt-BR" dirty="0"/>
              <a:t>NUTRICIONISTAS</a:t>
            </a:r>
          </a:p>
        </p:txBody>
      </p:sp>
      <p:graphicFrame>
        <p:nvGraphicFramePr>
          <p:cNvPr id="6" name="Gráfico 5">
            <a:extLst>
              <a:ext uri="{FF2B5EF4-FFF2-40B4-BE49-F238E27FC236}">
                <a16:creationId xmlns:a16="http://schemas.microsoft.com/office/drawing/2014/main" id="{572A3B28-3885-4A23-B73E-8A10F323AAE9}"/>
              </a:ext>
            </a:extLst>
          </p:cNvPr>
          <p:cNvGraphicFramePr/>
          <p:nvPr>
            <p:extLst>
              <p:ext uri="{D42A27DB-BD31-4B8C-83A1-F6EECF244321}">
                <p14:modId xmlns:p14="http://schemas.microsoft.com/office/powerpoint/2010/main" val="1003841380"/>
              </p:ext>
            </p:extLst>
          </p:nvPr>
        </p:nvGraphicFramePr>
        <p:xfrm>
          <a:off x="2096655" y="1128451"/>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0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FAA62-4C38-4160-BD16-F427094660D6}"/>
              </a:ext>
            </a:extLst>
          </p:cNvPr>
          <p:cNvSpPr>
            <a:spLocks noGrp="1"/>
          </p:cNvSpPr>
          <p:nvPr>
            <p:ph type="title"/>
          </p:nvPr>
        </p:nvSpPr>
        <p:spPr/>
        <p:txBody>
          <a:bodyPr/>
          <a:lstStyle/>
          <a:p>
            <a:r>
              <a:rPr lang="pt-BR" dirty="0"/>
              <a:t>distribuição</a:t>
            </a:r>
          </a:p>
        </p:txBody>
      </p:sp>
      <p:graphicFrame>
        <p:nvGraphicFramePr>
          <p:cNvPr id="6" name="Gráfico 5">
            <a:extLst>
              <a:ext uri="{FF2B5EF4-FFF2-40B4-BE49-F238E27FC236}">
                <a16:creationId xmlns:a16="http://schemas.microsoft.com/office/drawing/2014/main" id="{B6FB2A9F-B3A8-47B7-9C85-B08A63D0F5FE}"/>
              </a:ext>
            </a:extLst>
          </p:cNvPr>
          <p:cNvGraphicFramePr>
            <a:graphicFrameLocks/>
          </p:cNvGraphicFramePr>
          <p:nvPr>
            <p:extLst>
              <p:ext uri="{D42A27DB-BD31-4B8C-83A1-F6EECF244321}">
                <p14:modId xmlns:p14="http://schemas.microsoft.com/office/powerpoint/2010/main" val="1976866713"/>
              </p:ext>
            </p:extLst>
          </p:nvPr>
        </p:nvGraphicFramePr>
        <p:xfrm>
          <a:off x="6601097" y="194636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A78C57A0-3235-4ACD-B1E0-12286EA13318}"/>
              </a:ext>
            </a:extLst>
          </p:cNvPr>
          <p:cNvGraphicFramePr>
            <a:graphicFrameLocks/>
          </p:cNvGraphicFramePr>
          <p:nvPr>
            <p:extLst>
              <p:ext uri="{D42A27DB-BD31-4B8C-83A1-F6EECF244321}">
                <p14:modId xmlns:p14="http://schemas.microsoft.com/office/powerpoint/2010/main" val="948641810"/>
              </p:ext>
            </p:extLst>
          </p:nvPr>
        </p:nvGraphicFramePr>
        <p:xfrm>
          <a:off x="1164592" y="1946366"/>
          <a:ext cx="50958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a 8">
            <a:extLst>
              <a:ext uri="{FF2B5EF4-FFF2-40B4-BE49-F238E27FC236}">
                <a16:creationId xmlns:a16="http://schemas.microsoft.com/office/drawing/2014/main" id="{B9762B6A-AA43-4571-9659-BD9EF1953C54}"/>
              </a:ext>
            </a:extLst>
          </p:cNvPr>
          <p:cNvGraphicFramePr>
            <a:graphicFrameLocks noGrp="1"/>
          </p:cNvGraphicFramePr>
          <p:nvPr>
            <p:extLst>
              <p:ext uri="{D42A27DB-BD31-4B8C-83A1-F6EECF244321}">
                <p14:modId xmlns:p14="http://schemas.microsoft.com/office/powerpoint/2010/main" val="3551944358"/>
              </p:ext>
            </p:extLst>
          </p:nvPr>
        </p:nvGraphicFramePr>
        <p:xfrm>
          <a:off x="2032000" y="4856237"/>
          <a:ext cx="8848437" cy="1854200"/>
        </p:xfrm>
        <a:graphic>
          <a:graphicData uri="http://schemas.openxmlformats.org/drawingml/2006/table">
            <a:tbl>
              <a:tblPr firstRow="1" bandRow="1">
                <a:tableStyleId>{5C22544A-7EE6-4342-B048-85BDC9FD1C3A}</a:tableStyleId>
              </a:tblPr>
              <a:tblGrid>
                <a:gridCol w="2949479">
                  <a:extLst>
                    <a:ext uri="{9D8B030D-6E8A-4147-A177-3AD203B41FA5}">
                      <a16:colId xmlns:a16="http://schemas.microsoft.com/office/drawing/2014/main" val="2276466872"/>
                    </a:ext>
                  </a:extLst>
                </a:gridCol>
                <a:gridCol w="2949479">
                  <a:extLst>
                    <a:ext uri="{9D8B030D-6E8A-4147-A177-3AD203B41FA5}">
                      <a16:colId xmlns:a16="http://schemas.microsoft.com/office/drawing/2014/main" val="3594487354"/>
                    </a:ext>
                  </a:extLst>
                </a:gridCol>
                <a:gridCol w="2949479">
                  <a:extLst>
                    <a:ext uri="{9D8B030D-6E8A-4147-A177-3AD203B41FA5}">
                      <a16:colId xmlns:a16="http://schemas.microsoft.com/office/drawing/2014/main" val="784776670"/>
                    </a:ext>
                  </a:extLst>
                </a:gridCol>
              </a:tblGrid>
              <a:tr h="370840">
                <a:tc>
                  <a:txBody>
                    <a:bodyPr/>
                    <a:lstStyle/>
                    <a:p>
                      <a:pPr algn="just" fontAlgn="ctr"/>
                      <a:r>
                        <a:rPr lang="pt-BR" sz="1000" b="1" i="0" u="none" strike="noStrike" dirty="0">
                          <a:solidFill>
                            <a:srgbClr val="000000"/>
                          </a:solidFill>
                          <a:effectLst/>
                          <a:latin typeface="Arial" panose="020B0604020202020204" pitchFamily="34" charset="0"/>
                        </a:rPr>
                        <a:t> </a:t>
                      </a:r>
                    </a:p>
                  </a:txBody>
                  <a:tcPr marL="0" marR="0" marT="0" marB="0" anchor="ctr"/>
                </a:tc>
                <a:tc>
                  <a:txBody>
                    <a:bodyPr/>
                    <a:lstStyle/>
                    <a:p>
                      <a:pPr algn="ctr" fontAlgn="ctr"/>
                      <a:r>
                        <a:rPr lang="pt-BR" sz="1000" b="1" i="0" u="none" strike="noStrike">
                          <a:solidFill>
                            <a:srgbClr val="000000"/>
                          </a:solidFill>
                          <a:effectLst/>
                          <a:latin typeface="Arial" panose="020B0604020202020204" pitchFamily="34" charset="0"/>
                        </a:rPr>
                        <a:t>QUANTIDADE - KG</a:t>
                      </a:r>
                    </a:p>
                  </a:txBody>
                  <a:tcPr marL="0" marR="0" marT="0" marB="0" anchor="ctr"/>
                </a:tc>
                <a:tc>
                  <a:txBody>
                    <a:bodyPr/>
                    <a:lstStyle/>
                    <a:p>
                      <a:pPr algn="ctr" fontAlgn="ctr"/>
                      <a:r>
                        <a:rPr lang="pt-BR" sz="1000" b="1" i="0" u="none" strike="noStrike">
                          <a:solidFill>
                            <a:srgbClr val="000000"/>
                          </a:solidFill>
                          <a:effectLst/>
                          <a:latin typeface="Arial" panose="020B0604020202020204" pitchFamily="34" charset="0"/>
                        </a:rPr>
                        <a:t>VALOR</a:t>
                      </a:r>
                    </a:p>
                  </a:txBody>
                  <a:tcPr marL="0" marR="0" marT="0" marB="0" anchor="ctr"/>
                </a:tc>
                <a:extLst>
                  <a:ext uri="{0D108BD9-81ED-4DB2-BD59-A6C34878D82A}">
                    <a16:rowId xmlns:a16="http://schemas.microsoft.com/office/drawing/2014/main" val="2890148698"/>
                  </a:ext>
                </a:extLst>
              </a:tr>
              <a:tr h="370840">
                <a:tc>
                  <a:txBody>
                    <a:bodyPr/>
                    <a:lstStyle/>
                    <a:p>
                      <a:pPr algn="just" fontAlgn="ctr"/>
                      <a:r>
                        <a:rPr lang="pt-BR" sz="1800" b="1" i="0" u="none" strike="noStrike" dirty="0">
                          <a:solidFill>
                            <a:srgbClr val="000000"/>
                          </a:solidFill>
                          <a:effectLst/>
                          <a:latin typeface="Arial" panose="020B0604020202020204" pitchFamily="34" charset="0"/>
                        </a:rPr>
                        <a:t>Agricultura Familiar</a:t>
                      </a:r>
                    </a:p>
                  </a:txBody>
                  <a:tcPr marL="0" marR="0" marT="0" marB="0" anchor="ctr"/>
                </a:tc>
                <a:tc>
                  <a:txBody>
                    <a:bodyPr/>
                    <a:lstStyle/>
                    <a:p>
                      <a:pPr algn="ctr" fontAlgn="ctr"/>
                      <a:r>
                        <a:rPr lang="pt-BR" sz="1800" b="0" i="0" u="none" strike="noStrike" dirty="0">
                          <a:solidFill>
                            <a:srgbClr val="000000"/>
                          </a:solidFill>
                          <a:effectLst/>
                          <a:latin typeface="Arial" panose="020B0604020202020204" pitchFamily="34" charset="0"/>
                        </a:rPr>
                        <a:t>11.124.020</a:t>
                      </a:r>
                    </a:p>
                  </a:txBody>
                  <a:tcPr marL="0" marR="0" marT="0" marB="0" anchor="ctr"/>
                </a:tc>
                <a:tc>
                  <a:txBody>
                    <a:bodyPr/>
                    <a:lstStyle/>
                    <a:p>
                      <a:pPr algn="ctr" fontAlgn="ctr"/>
                      <a:r>
                        <a:rPr lang="pt-BR" sz="1800" b="0" i="0" u="none" strike="noStrike" dirty="0">
                          <a:solidFill>
                            <a:srgbClr val="000000"/>
                          </a:solidFill>
                          <a:effectLst/>
                          <a:latin typeface="Arial" panose="020B0604020202020204" pitchFamily="34" charset="0"/>
                        </a:rPr>
                        <a:t>R$ 77.241.531,17</a:t>
                      </a:r>
                    </a:p>
                  </a:txBody>
                  <a:tcPr marL="0" marR="0" marT="0" marB="0" anchor="ctr"/>
                </a:tc>
                <a:extLst>
                  <a:ext uri="{0D108BD9-81ED-4DB2-BD59-A6C34878D82A}">
                    <a16:rowId xmlns:a16="http://schemas.microsoft.com/office/drawing/2014/main" val="1150402316"/>
                  </a:ext>
                </a:extLst>
              </a:tr>
              <a:tr h="370840">
                <a:tc>
                  <a:txBody>
                    <a:bodyPr/>
                    <a:lstStyle/>
                    <a:p>
                      <a:pPr algn="just" fontAlgn="ctr"/>
                      <a:r>
                        <a:rPr lang="pt-BR" sz="1800" b="1" i="0" u="none" strike="noStrike" dirty="0">
                          <a:solidFill>
                            <a:srgbClr val="000000"/>
                          </a:solidFill>
                          <a:effectLst/>
                          <a:latin typeface="Arial" panose="020B0604020202020204" pitchFamily="34" charset="0"/>
                        </a:rPr>
                        <a:t>Centralizada</a:t>
                      </a:r>
                    </a:p>
                  </a:txBody>
                  <a:tcPr marL="0" marR="0" marT="0" marB="0" anchor="ctr"/>
                </a:tc>
                <a:tc>
                  <a:txBody>
                    <a:bodyPr/>
                    <a:lstStyle/>
                    <a:p>
                      <a:pPr algn="ctr" fontAlgn="ctr"/>
                      <a:r>
                        <a:rPr lang="pt-BR" sz="1800" b="0" i="0" u="none" strike="noStrike" dirty="0">
                          <a:solidFill>
                            <a:srgbClr val="000000"/>
                          </a:solidFill>
                          <a:effectLst/>
                          <a:latin typeface="Arial" panose="020B0604020202020204" pitchFamily="34" charset="0"/>
                        </a:rPr>
                        <a:t>17.468.964</a:t>
                      </a:r>
                    </a:p>
                  </a:txBody>
                  <a:tcPr marL="0" marR="0" marT="0" marB="0" anchor="ctr"/>
                </a:tc>
                <a:tc>
                  <a:txBody>
                    <a:bodyPr/>
                    <a:lstStyle/>
                    <a:p>
                      <a:pPr algn="ctr" fontAlgn="ctr"/>
                      <a:r>
                        <a:rPr lang="pt-BR" sz="1800" b="0" i="0" u="none" strike="noStrike" dirty="0">
                          <a:solidFill>
                            <a:srgbClr val="000000"/>
                          </a:solidFill>
                          <a:effectLst/>
                          <a:latin typeface="Arial" panose="020B0604020202020204" pitchFamily="34" charset="0"/>
                        </a:rPr>
                        <a:t>R$ 146.328.555,74</a:t>
                      </a:r>
                    </a:p>
                  </a:txBody>
                  <a:tcPr marL="0" marR="0" marT="0" marB="0" anchor="ctr"/>
                </a:tc>
                <a:extLst>
                  <a:ext uri="{0D108BD9-81ED-4DB2-BD59-A6C34878D82A}">
                    <a16:rowId xmlns:a16="http://schemas.microsoft.com/office/drawing/2014/main" val="296832325"/>
                  </a:ext>
                </a:extLst>
              </a:tr>
              <a:tr h="370840">
                <a:tc>
                  <a:txBody>
                    <a:bodyPr/>
                    <a:lstStyle/>
                    <a:p>
                      <a:pPr algn="just" fontAlgn="ctr"/>
                      <a:r>
                        <a:rPr lang="pt-BR" sz="1800" b="1" i="0" u="none" strike="noStrike">
                          <a:solidFill>
                            <a:srgbClr val="000000"/>
                          </a:solidFill>
                          <a:effectLst/>
                          <a:latin typeface="Arial" panose="020B0604020202020204" pitchFamily="34" charset="0"/>
                        </a:rPr>
                        <a:t>Descentralizada</a:t>
                      </a:r>
                    </a:p>
                  </a:txBody>
                  <a:tcPr marL="0" marR="0" marT="0" marB="0" anchor="ctr"/>
                </a:tc>
                <a:tc>
                  <a:txBody>
                    <a:bodyPr/>
                    <a:lstStyle/>
                    <a:p>
                      <a:pPr algn="ctr" fontAlgn="ctr"/>
                      <a:r>
                        <a:rPr lang="pt-BR" sz="1800" b="0" i="0" u="none" strike="noStrike" dirty="0">
                          <a:solidFill>
                            <a:srgbClr val="000000"/>
                          </a:solidFill>
                          <a:effectLst/>
                          <a:latin typeface="Arial" panose="020B0604020202020204" pitchFamily="34" charset="0"/>
                        </a:rPr>
                        <a:t>8.649.509</a:t>
                      </a:r>
                    </a:p>
                  </a:txBody>
                  <a:tcPr marL="0" marR="0" marT="0" marB="0" anchor="ctr"/>
                </a:tc>
                <a:tc>
                  <a:txBody>
                    <a:bodyPr/>
                    <a:lstStyle/>
                    <a:p>
                      <a:pPr algn="ctr" fontAlgn="ctr"/>
                      <a:r>
                        <a:rPr lang="pt-BR" sz="1800" b="0" i="0" u="none" strike="noStrike" dirty="0">
                          <a:solidFill>
                            <a:srgbClr val="000000"/>
                          </a:solidFill>
                          <a:effectLst/>
                          <a:latin typeface="Arial" panose="020B0604020202020204" pitchFamily="34" charset="0"/>
                        </a:rPr>
                        <a:t>R$ 164.346.613,66</a:t>
                      </a:r>
                    </a:p>
                  </a:txBody>
                  <a:tcPr marL="0" marR="0" marT="0" marB="0" anchor="ctr"/>
                </a:tc>
                <a:extLst>
                  <a:ext uri="{0D108BD9-81ED-4DB2-BD59-A6C34878D82A}">
                    <a16:rowId xmlns:a16="http://schemas.microsoft.com/office/drawing/2014/main" val="3244139043"/>
                  </a:ext>
                </a:extLst>
              </a:tr>
              <a:tr h="370840">
                <a:tc>
                  <a:txBody>
                    <a:bodyPr/>
                    <a:lstStyle/>
                    <a:p>
                      <a:pPr algn="just" fontAlgn="ctr"/>
                      <a:r>
                        <a:rPr lang="pt-BR" sz="1800" b="1" i="0" u="none" strike="noStrike">
                          <a:solidFill>
                            <a:srgbClr val="000000"/>
                          </a:solidFill>
                          <a:effectLst/>
                          <a:latin typeface="Arial" panose="020B0604020202020204" pitchFamily="34" charset="0"/>
                        </a:rPr>
                        <a:t>TOTAL</a:t>
                      </a:r>
                    </a:p>
                  </a:txBody>
                  <a:tcPr marL="0" marR="0" marT="0" marB="0" anchor="ctr"/>
                </a:tc>
                <a:tc>
                  <a:txBody>
                    <a:bodyPr/>
                    <a:lstStyle/>
                    <a:p>
                      <a:pPr algn="ctr" fontAlgn="ctr"/>
                      <a:r>
                        <a:rPr lang="pt-BR" sz="1800" b="1" i="0" u="none" strike="noStrike" dirty="0">
                          <a:solidFill>
                            <a:srgbClr val="000000"/>
                          </a:solidFill>
                          <a:effectLst/>
                          <a:latin typeface="Arial" panose="020B0604020202020204" pitchFamily="34" charset="0"/>
                        </a:rPr>
                        <a:t>37.242.495</a:t>
                      </a:r>
                    </a:p>
                  </a:txBody>
                  <a:tcPr marL="0" marR="0" marT="0" marB="0" anchor="ctr"/>
                </a:tc>
                <a:tc>
                  <a:txBody>
                    <a:bodyPr/>
                    <a:lstStyle/>
                    <a:p>
                      <a:pPr algn="ctr" fontAlgn="ctr"/>
                      <a:r>
                        <a:rPr lang="pt-BR" sz="1800" b="1" i="0" u="none" strike="noStrike" dirty="0">
                          <a:solidFill>
                            <a:srgbClr val="000000"/>
                          </a:solidFill>
                          <a:effectLst/>
                          <a:latin typeface="Arial" panose="020B0604020202020204" pitchFamily="34" charset="0"/>
                        </a:rPr>
                        <a:t>R$ 387.916.700,57</a:t>
                      </a:r>
                    </a:p>
                  </a:txBody>
                  <a:tcPr marL="0" marR="0" marT="0" marB="0" anchor="ctr"/>
                </a:tc>
                <a:extLst>
                  <a:ext uri="{0D108BD9-81ED-4DB2-BD59-A6C34878D82A}">
                    <a16:rowId xmlns:a16="http://schemas.microsoft.com/office/drawing/2014/main" val="4258384800"/>
                  </a:ext>
                </a:extLst>
              </a:tr>
            </a:tbl>
          </a:graphicData>
        </a:graphic>
      </p:graphicFrame>
    </p:spTree>
    <p:extLst>
      <p:ext uri="{BB962C8B-B14F-4D97-AF65-F5344CB8AC3E}">
        <p14:creationId xmlns:p14="http://schemas.microsoft.com/office/powerpoint/2010/main" val="75914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ED7CD-B627-4E56-9E84-07B40B17C4F2}"/>
              </a:ext>
            </a:extLst>
          </p:cNvPr>
          <p:cNvSpPr>
            <a:spLocks noGrp="1"/>
          </p:cNvSpPr>
          <p:nvPr>
            <p:ph type="title"/>
          </p:nvPr>
        </p:nvSpPr>
        <p:spPr/>
        <p:txBody>
          <a:bodyPr/>
          <a:lstStyle/>
          <a:p>
            <a:r>
              <a:rPr lang="pt-BR" dirty="0"/>
              <a:t>GESTÕES DIFERENCIADAS</a:t>
            </a:r>
          </a:p>
        </p:txBody>
      </p:sp>
      <p:sp>
        <p:nvSpPr>
          <p:cNvPr id="3" name="Espaço Reservado para Conteúdo 2">
            <a:extLst>
              <a:ext uri="{FF2B5EF4-FFF2-40B4-BE49-F238E27FC236}">
                <a16:creationId xmlns:a16="http://schemas.microsoft.com/office/drawing/2014/main" id="{0B9F0A9A-C077-4428-8873-412211D3D123}"/>
              </a:ext>
            </a:extLst>
          </p:cNvPr>
          <p:cNvSpPr>
            <a:spLocks noGrp="1"/>
          </p:cNvSpPr>
          <p:nvPr>
            <p:ph idx="1"/>
          </p:nvPr>
        </p:nvSpPr>
        <p:spPr/>
        <p:txBody>
          <a:bodyPr>
            <a:noAutofit/>
          </a:bodyPr>
          <a:lstStyle/>
          <a:p>
            <a:r>
              <a:rPr lang="pt-BR" sz="2400" dirty="0"/>
              <a:t>2 escolas parceiras - Colégio Estadual </a:t>
            </a:r>
            <a:r>
              <a:rPr lang="pt-BR" sz="2400" dirty="0" err="1"/>
              <a:t>Anibal</a:t>
            </a:r>
            <a:r>
              <a:rPr lang="pt-BR" sz="2400" dirty="0"/>
              <a:t> </a:t>
            </a:r>
            <a:r>
              <a:rPr lang="pt-BR" sz="2400" dirty="0" err="1"/>
              <a:t>Khury</a:t>
            </a:r>
            <a:r>
              <a:rPr lang="pt-BR" sz="2400" dirty="0"/>
              <a:t> Neto - EFM, no município de Curitiba, e no Colégio Estadual Anita Canet - EFM, em São José dos Pinhais – diferencial é ter um nutricionista contratado pela empresa que atua nestes locais.</a:t>
            </a:r>
          </a:p>
          <a:p>
            <a:endParaRPr lang="pt-BR" sz="2400" dirty="0"/>
          </a:p>
          <a:p>
            <a:r>
              <a:rPr lang="pt-BR" sz="2400" dirty="0"/>
              <a:t>1 escola terceirizada - Colégio Estadual Professora </a:t>
            </a:r>
            <a:r>
              <a:rPr lang="pt-BR" sz="2400" dirty="0" err="1"/>
              <a:t>Susi</a:t>
            </a:r>
            <a:r>
              <a:rPr lang="pt-BR" sz="2400" dirty="0"/>
              <a:t> Cristine da Silva e Silva, localizado no município de Fazendo Rio Grande – PR, funciona em dualidade administrativa com a Escola Municipal Rubia Mara da Cruz Pacheco, que tem as refeições terceirizadas.</a:t>
            </a:r>
          </a:p>
        </p:txBody>
      </p:sp>
    </p:spTree>
    <p:extLst>
      <p:ext uri="{BB962C8B-B14F-4D97-AF65-F5344CB8AC3E}">
        <p14:creationId xmlns:p14="http://schemas.microsoft.com/office/powerpoint/2010/main" val="405627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25909D-81DF-4EEF-BD04-B013B3F4A948}"/>
              </a:ext>
            </a:extLst>
          </p:cNvPr>
          <p:cNvSpPr>
            <a:spLocks noGrp="1"/>
          </p:cNvSpPr>
          <p:nvPr>
            <p:ph type="title"/>
          </p:nvPr>
        </p:nvSpPr>
        <p:spPr/>
        <p:txBody>
          <a:bodyPr/>
          <a:lstStyle/>
          <a:p>
            <a:r>
              <a:rPr lang="pt-BR" dirty="0"/>
              <a:t>TESTES ACEITABILIDADE - 28</a:t>
            </a:r>
          </a:p>
        </p:txBody>
      </p:sp>
      <p:pic>
        <p:nvPicPr>
          <p:cNvPr id="3" name="Imagem 2">
            <a:extLst>
              <a:ext uri="{FF2B5EF4-FFF2-40B4-BE49-F238E27FC236}">
                <a16:creationId xmlns:a16="http://schemas.microsoft.com/office/drawing/2014/main" id="{6BB19DC2-5BF7-46E7-ABA4-AAA13DBB56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0126" y="1389810"/>
            <a:ext cx="9474925" cy="5085805"/>
          </a:xfrm>
          <a:prstGeom prst="rect">
            <a:avLst/>
          </a:prstGeom>
          <a:noFill/>
          <a:ln>
            <a:noFill/>
          </a:ln>
        </p:spPr>
      </p:pic>
    </p:spTree>
    <p:extLst>
      <p:ext uri="{BB962C8B-B14F-4D97-AF65-F5344CB8AC3E}">
        <p14:creationId xmlns:p14="http://schemas.microsoft.com/office/powerpoint/2010/main" val="333862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B03E8-EC69-4155-98D9-6CA260B03887}"/>
              </a:ext>
            </a:extLst>
          </p:cNvPr>
          <p:cNvSpPr>
            <a:spLocks noGrp="1"/>
          </p:cNvSpPr>
          <p:nvPr>
            <p:ph type="title"/>
          </p:nvPr>
        </p:nvSpPr>
        <p:spPr/>
        <p:txBody>
          <a:bodyPr/>
          <a:lstStyle/>
          <a:p>
            <a:r>
              <a:rPr lang="pt-BR" dirty="0"/>
              <a:t>ALIMENTOS PREGÃO 2023</a:t>
            </a:r>
          </a:p>
        </p:txBody>
      </p:sp>
      <p:sp>
        <p:nvSpPr>
          <p:cNvPr id="7" name="Rectangle 5">
            <a:extLst>
              <a:ext uri="{FF2B5EF4-FFF2-40B4-BE49-F238E27FC236}">
                <a16:creationId xmlns:a16="http://schemas.microsoft.com/office/drawing/2014/main" id="{5106F4DA-157D-4477-BEEE-38DB07044C6A}"/>
              </a:ext>
            </a:extLst>
          </p:cNvPr>
          <p:cNvSpPr>
            <a:spLocks noChangeArrowheads="1"/>
          </p:cNvSpPr>
          <p:nvPr/>
        </p:nvSpPr>
        <p:spPr bwMode="auto">
          <a:xfrm>
            <a:off x="858981" y="-397164"/>
            <a:ext cx="23907647" cy="9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8" name="Diagrama 7">
            <a:extLst>
              <a:ext uri="{FF2B5EF4-FFF2-40B4-BE49-F238E27FC236}">
                <a16:creationId xmlns:a16="http://schemas.microsoft.com/office/drawing/2014/main" id="{36FC2225-644E-4F74-B263-4A136BBEA075}"/>
              </a:ext>
            </a:extLst>
          </p:cNvPr>
          <p:cNvGraphicFramePr/>
          <p:nvPr>
            <p:extLst>
              <p:ext uri="{D42A27DB-BD31-4B8C-83A1-F6EECF244321}">
                <p14:modId xmlns:p14="http://schemas.microsoft.com/office/powerpoint/2010/main" val="95016086"/>
              </p:ext>
            </p:extLst>
          </p:nvPr>
        </p:nvGraphicFramePr>
        <p:xfrm>
          <a:off x="2789382" y="1173018"/>
          <a:ext cx="7361381" cy="5458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6">
            <a:extLst>
              <a:ext uri="{FF2B5EF4-FFF2-40B4-BE49-F238E27FC236}">
                <a16:creationId xmlns:a16="http://schemas.microsoft.com/office/drawing/2014/main" id="{DD0FDFA8-E0F1-42E4-8DAF-1B71E1F2EE9F}"/>
              </a:ext>
            </a:extLst>
          </p:cNvPr>
          <p:cNvSpPr>
            <a:spLocks noChangeArrowheads="1"/>
          </p:cNvSpPr>
          <p:nvPr/>
        </p:nvSpPr>
        <p:spPr bwMode="auto">
          <a:xfrm>
            <a:off x="1544781" y="60036"/>
            <a:ext cx="23907647" cy="9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9256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B7B5F2-BF74-4E8D-89DA-E1A2FA4EAA76}"/>
              </a:ext>
            </a:extLst>
          </p:cNvPr>
          <p:cNvSpPr>
            <a:spLocks noGrp="1"/>
          </p:cNvSpPr>
          <p:nvPr>
            <p:ph type="title"/>
          </p:nvPr>
        </p:nvSpPr>
        <p:spPr/>
        <p:txBody>
          <a:bodyPr/>
          <a:lstStyle/>
          <a:p>
            <a:r>
              <a:rPr lang="pt-BR" dirty="0"/>
              <a:t>Necessidades alimentares especiais</a:t>
            </a:r>
          </a:p>
        </p:txBody>
      </p:sp>
      <p:graphicFrame>
        <p:nvGraphicFramePr>
          <p:cNvPr id="3" name="Tabela 2">
            <a:extLst>
              <a:ext uri="{FF2B5EF4-FFF2-40B4-BE49-F238E27FC236}">
                <a16:creationId xmlns:a16="http://schemas.microsoft.com/office/drawing/2014/main" id="{E23EBBED-9B0D-431A-A389-C622BC1C41E5}"/>
              </a:ext>
            </a:extLst>
          </p:cNvPr>
          <p:cNvGraphicFramePr>
            <a:graphicFrameLocks noGrp="1"/>
          </p:cNvGraphicFramePr>
          <p:nvPr>
            <p:extLst>
              <p:ext uri="{D42A27DB-BD31-4B8C-83A1-F6EECF244321}">
                <p14:modId xmlns:p14="http://schemas.microsoft.com/office/powerpoint/2010/main" val="1551984286"/>
              </p:ext>
            </p:extLst>
          </p:nvPr>
        </p:nvGraphicFramePr>
        <p:xfrm>
          <a:off x="1654628" y="2193490"/>
          <a:ext cx="9579429" cy="3870645"/>
        </p:xfrm>
        <a:graphic>
          <a:graphicData uri="http://schemas.openxmlformats.org/drawingml/2006/table">
            <a:tbl>
              <a:tblPr firstRow="1" firstCol="1" bandRow="1">
                <a:tableStyleId>{5C22544A-7EE6-4342-B048-85BDC9FD1C3A}</a:tableStyleId>
              </a:tblPr>
              <a:tblGrid>
                <a:gridCol w="7496034">
                  <a:extLst>
                    <a:ext uri="{9D8B030D-6E8A-4147-A177-3AD203B41FA5}">
                      <a16:colId xmlns:a16="http://schemas.microsoft.com/office/drawing/2014/main" val="2170556659"/>
                    </a:ext>
                  </a:extLst>
                </a:gridCol>
                <a:gridCol w="2083395">
                  <a:extLst>
                    <a:ext uri="{9D8B030D-6E8A-4147-A177-3AD203B41FA5}">
                      <a16:colId xmlns:a16="http://schemas.microsoft.com/office/drawing/2014/main" val="1746444404"/>
                    </a:ext>
                  </a:extLst>
                </a:gridCol>
              </a:tblGrid>
              <a:tr h="339437">
                <a:tc>
                  <a:txBody>
                    <a:bodyPr/>
                    <a:lstStyle/>
                    <a:p>
                      <a:pPr algn="ctr">
                        <a:lnSpc>
                          <a:spcPct val="150000"/>
                        </a:lnSpc>
                        <a:spcAft>
                          <a:spcPts val="0"/>
                        </a:spcAft>
                      </a:pPr>
                      <a:r>
                        <a:rPr lang="pt-BR" sz="1800" dirty="0">
                          <a:effectLst/>
                        </a:rPr>
                        <a:t>ITENS</a:t>
                      </a:r>
                      <a:endParaRPr lang="pt-B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800">
                          <a:effectLst/>
                        </a:rPr>
                        <a:t>TIPO DE NAE</a:t>
                      </a:r>
                      <a:endPar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1698879"/>
                  </a:ext>
                </a:extLst>
              </a:tr>
              <a:tr h="339437">
                <a:tc>
                  <a:txBody>
                    <a:bodyPr/>
                    <a:lstStyle/>
                    <a:p>
                      <a:pPr>
                        <a:lnSpc>
                          <a:spcPct val="150000"/>
                        </a:lnSpc>
                        <a:spcAft>
                          <a:spcPts val="0"/>
                        </a:spcAft>
                      </a:pPr>
                      <a:r>
                        <a:rPr lang="pt-BR" sz="1800" dirty="0">
                          <a:effectLst/>
                        </a:rPr>
                        <a:t>Adoçante dietético liquido</a:t>
                      </a:r>
                      <a:endParaRPr lang="pt-B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1800">
                          <a:effectLst/>
                        </a:rPr>
                        <a:t>Diabetes</a:t>
                      </a:r>
                      <a:endPar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7098453"/>
                  </a:ext>
                </a:extLst>
              </a:tr>
              <a:tr h="1494785">
                <a:tc>
                  <a:txBody>
                    <a:bodyPr/>
                    <a:lstStyle/>
                    <a:p>
                      <a:pPr>
                        <a:lnSpc>
                          <a:spcPct val="150000"/>
                        </a:lnSpc>
                        <a:spcAft>
                          <a:spcPts val="0"/>
                        </a:spcAft>
                      </a:pPr>
                      <a:r>
                        <a:rPr lang="pt-BR" sz="1800" dirty="0">
                          <a:effectLst/>
                        </a:rPr>
                        <a:t>Biscoito cream cracker sem glúten, biscoito integral de castanha sem glúten, barrinha de flocos de arroz, mistura para preparo de pão sem glúten, biscoito polvilho salgado sem glúten, macarrão de arroz e de milho, pão de forma sem glúten</a:t>
                      </a:r>
                      <a:endParaRPr lang="pt-B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800">
                          <a:effectLst/>
                        </a:rPr>
                        <a:t>Intolerância ao glúten</a:t>
                      </a:r>
                      <a:endPar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5355093"/>
                  </a:ext>
                </a:extLst>
              </a:tr>
              <a:tr h="724553">
                <a:tc>
                  <a:txBody>
                    <a:bodyPr/>
                    <a:lstStyle/>
                    <a:p>
                      <a:pPr>
                        <a:lnSpc>
                          <a:spcPct val="150000"/>
                        </a:lnSpc>
                        <a:spcAft>
                          <a:spcPts val="0"/>
                        </a:spcAft>
                      </a:pPr>
                      <a:r>
                        <a:rPr lang="pt-BR" sz="1800" dirty="0">
                          <a:effectLst/>
                        </a:rPr>
                        <a:t>Bebida à base de soja, Biscoito maria aveia e mel sem lactose, leite em pó sem lactose</a:t>
                      </a:r>
                      <a:endParaRPr lang="pt-B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1800">
                          <a:effectLst/>
                        </a:rPr>
                        <a:t>Intolerância a lactose</a:t>
                      </a:r>
                      <a:endPar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8783039"/>
                  </a:ext>
                </a:extLst>
              </a:tr>
              <a:tr h="724553">
                <a:tc>
                  <a:txBody>
                    <a:bodyPr/>
                    <a:lstStyle/>
                    <a:p>
                      <a:pPr>
                        <a:lnSpc>
                          <a:spcPct val="150000"/>
                        </a:lnSpc>
                        <a:spcAft>
                          <a:spcPts val="0"/>
                        </a:spcAft>
                      </a:pPr>
                      <a:r>
                        <a:rPr lang="pt-BR" sz="1800" dirty="0">
                          <a:effectLst/>
                        </a:rPr>
                        <a:t>Lentilha, proteína texturizada de soja, bebida à base de soja, extrato de soja em pó</a:t>
                      </a:r>
                      <a:endParaRPr lang="pt-B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1800" dirty="0">
                          <a:effectLst/>
                        </a:rPr>
                        <a:t>Veganos e vegetarianos</a:t>
                      </a:r>
                      <a:endParaRPr lang="pt-B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3724065"/>
                  </a:ext>
                </a:extLst>
              </a:tr>
            </a:tbl>
          </a:graphicData>
        </a:graphic>
      </p:graphicFrame>
    </p:spTree>
    <p:extLst>
      <p:ext uri="{BB962C8B-B14F-4D97-AF65-F5344CB8AC3E}">
        <p14:creationId xmlns:p14="http://schemas.microsoft.com/office/powerpoint/2010/main" val="3890272794"/>
      </p:ext>
    </p:extLst>
  </p:cSld>
  <p:clrMapOvr>
    <a:masterClrMapping/>
  </p:clrMapOvr>
</p:sld>
</file>

<file path=ppt/theme/theme1.xml><?xml version="1.0" encoding="utf-8"?>
<a:theme xmlns:a="http://schemas.openxmlformats.org/drawingml/2006/main" name="Sel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TM10001106[[fn=Selo]]</Template>
  <TotalTime>768</TotalTime>
  <Words>729</Words>
  <Application>Microsoft Office PowerPoint</Application>
  <PresentationFormat>Widescreen</PresentationFormat>
  <Paragraphs>214</Paragraphs>
  <Slides>31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31</vt:i4>
      </vt:variant>
    </vt:vector>
  </HeadingPairs>
  <TitlesOfParts>
    <vt:vector size="38" baseType="lpstr">
      <vt:lpstr>Arial</vt:lpstr>
      <vt:lpstr>Calibri</vt:lpstr>
      <vt:lpstr>Gill Sans MT</vt:lpstr>
      <vt:lpstr>Impact</vt:lpstr>
      <vt:lpstr>Lazydog</vt:lpstr>
      <vt:lpstr>Times New Roman</vt:lpstr>
      <vt:lpstr>Selo</vt:lpstr>
      <vt:lpstr>PNAE  2023 PR</vt:lpstr>
      <vt:lpstr>SERVIMENTOS</vt:lpstr>
      <vt:lpstr>MAIS MERENDA</vt:lpstr>
      <vt:lpstr>NUTRICIONISTAS</vt:lpstr>
      <vt:lpstr>distribuição</vt:lpstr>
      <vt:lpstr>GESTÕES DIFERENCIADAS</vt:lpstr>
      <vt:lpstr>TESTES ACEITABILIDADE - 28</vt:lpstr>
      <vt:lpstr>ALIMENTOS PREGÃO 2023</vt:lpstr>
      <vt:lpstr>Necessidades alimentares especiais</vt:lpstr>
      <vt:lpstr>Grupos Af 2023</vt:lpstr>
      <vt:lpstr>EVOLUÇÃO AF</vt:lpstr>
      <vt:lpstr>ORGÂNICOS AF</vt:lpstr>
      <vt:lpstr>Aquisição de alimentos - kg</vt:lpstr>
      <vt:lpstr>ORGÂNICO TOTAL</vt:lpstr>
      <vt:lpstr>ÔRGANICOS</vt:lpstr>
      <vt:lpstr>Apresentação do PowerPoint</vt:lpstr>
      <vt:lpstr>Atendimento da af </vt:lpstr>
      <vt:lpstr>Apresentação do PowerPoint</vt:lpstr>
      <vt:lpstr>MUNICIPIOS ATENDIDOS COM ORGÂNICOS</vt:lpstr>
      <vt:lpstr>Apresentação do PowerPoint</vt:lpstr>
      <vt:lpstr>Apresentação do PowerPoint</vt:lpstr>
      <vt:lpstr>Apresentação do PowerPoint</vt:lpstr>
      <vt:lpstr>Ampliação 2024 - estratégia</vt:lpstr>
      <vt:lpstr>Apresentação do PowerPoint</vt:lpstr>
      <vt:lpstr>GRAU DE PROCESSAMENTO</vt:lpstr>
      <vt:lpstr>GRAU DE PROCESSAMENTO</vt:lpstr>
      <vt:lpstr>GRAU DE PROCESSAMENTO AF</vt:lpstr>
      <vt:lpstr>AVALIAÇÃO NUTRICIONAL</vt:lpstr>
      <vt:lpstr>FORMAÇÃO CONTINUADA MERENDEIRAS</vt:lpstr>
      <vt:lpstr>Planilha gof</vt:lpstr>
      <vt:lpstr>ÍNDICES DE ORGÂNICOS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Andrea Bruginski</dc:creator>
  <cp:lastModifiedBy>Andrea Bruginski</cp:lastModifiedBy>
  <cp:revision>32</cp:revision>
  <dcterms:created xsi:type="dcterms:W3CDTF">2024-01-19T14:00:36Z</dcterms:created>
  <dcterms:modified xsi:type="dcterms:W3CDTF">2024-02-27T11:46:47Z</dcterms:modified>
</cp:coreProperties>
</file>